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76" r:id="rId2"/>
    <p:sldId id="257" r:id="rId3"/>
    <p:sldId id="270" r:id="rId4"/>
    <p:sldId id="269" r:id="rId5"/>
    <p:sldId id="268" r:id="rId6"/>
    <p:sldId id="259" r:id="rId7"/>
    <p:sldId id="258" r:id="rId8"/>
    <p:sldId id="260" r:id="rId9"/>
    <p:sldId id="261" r:id="rId10"/>
    <p:sldId id="266" r:id="rId11"/>
    <p:sldId id="265" r:id="rId12"/>
    <p:sldId id="264" r:id="rId13"/>
    <p:sldId id="263" r:id="rId14"/>
    <p:sldId id="273" r:id="rId15"/>
    <p:sldId id="271" r:id="rId16"/>
    <p:sldId id="262" r:id="rId17"/>
    <p:sldId id="272" r:id="rId18"/>
    <p:sldId id="277" r:id="rId19"/>
    <p:sldId id="279" r:id="rId20"/>
    <p:sldId id="280" r:id="rId21"/>
    <p:sldId id="283" r:id="rId22"/>
    <p:sldId id="302" r:id="rId23"/>
    <p:sldId id="284" r:id="rId24"/>
    <p:sldId id="282" r:id="rId25"/>
    <p:sldId id="295" r:id="rId26"/>
    <p:sldId id="300" r:id="rId27"/>
    <p:sldId id="292" r:id="rId28"/>
    <p:sldId id="294" r:id="rId29"/>
    <p:sldId id="281" r:id="rId30"/>
    <p:sldId id="303" r:id="rId31"/>
    <p:sldId id="286" r:id="rId32"/>
    <p:sldId id="285" r:id="rId33"/>
    <p:sldId id="305" r:id="rId34"/>
    <p:sldId id="287" r:id="rId35"/>
    <p:sldId id="304" r:id="rId36"/>
    <p:sldId id="289" r:id="rId37"/>
    <p:sldId id="288" r:id="rId38"/>
    <p:sldId id="306" r:id="rId39"/>
    <p:sldId id="308" r:id="rId40"/>
    <p:sldId id="311" r:id="rId41"/>
    <p:sldId id="310" r:id="rId42"/>
    <p:sldId id="297" r:id="rId43"/>
    <p:sldId id="309" r:id="rId44"/>
    <p:sldId id="278" r:id="rId45"/>
  </p:sldIdLst>
  <p:sldSz cx="12192000" cy="6858000"/>
  <p:notesSz cx="6858000" cy="9144000"/>
  <p:embeddedFontLst>
    <p:embeddedFont>
      <p:font typeface="HY나무B" panose="020B0600000101010101" charset="-127"/>
      <p:regular r:id="rId46"/>
    </p:embeddedFont>
    <p:embeddedFont>
      <p:font typeface="Consolas" panose="020B0609020204030204" pitchFamily="49" charset="0"/>
      <p:regular r:id="rId47"/>
      <p:bold r:id="rId48"/>
      <p:italic r:id="rId49"/>
      <p:boldItalic r:id="rId50"/>
    </p:embeddedFont>
    <p:embeddedFont>
      <p:font typeface="맑은 고딕" panose="020B0503020000020004" pitchFamily="50" charset="-127"/>
      <p:regular r:id="rId51"/>
      <p:bold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BA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07" autoAdjust="0"/>
    <p:restoredTop sz="94660"/>
  </p:normalViewPr>
  <p:slideViewPr>
    <p:cSldViewPr snapToGrid="0">
      <p:cViewPr>
        <p:scale>
          <a:sx n="125" d="100"/>
          <a:sy n="125" d="100"/>
        </p:scale>
        <p:origin x="7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468ECB-66C6-4FB2-AA22-503FE5E09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A69A5D-3498-4590-B413-CDE57B3842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EAECF0-F08B-4BE3-A728-6BCA90733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285BA-9E0D-4071-AE27-0B111EB1812D}" type="datetimeFigureOut">
              <a:rPr lang="ko-KR" altLang="en-US" smtClean="0"/>
              <a:t>2020-03-10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2E52C8-6516-441E-A5D0-04F68191C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6EA31-29F8-4CE5-BDF8-799E2DA0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213C-9A0B-4163-A285-1FAFA3CFE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998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A6A7FB-2B68-4341-8554-038D86541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99EE2E-476B-4999-B528-B99B4CA3AE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A0B54E-A1E0-4997-A073-732BDB873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285BA-9E0D-4071-AE27-0B111EB1812D}" type="datetimeFigureOut">
              <a:rPr lang="ko-KR" altLang="en-US" smtClean="0"/>
              <a:t>2020-03-10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2AA1BA-B1B7-429A-BFC2-C370043A8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2576A2-6A10-4AE8-ADC1-F1C1E83BC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213C-9A0B-4163-A285-1FAFA3CFE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290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4BEA67E-E217-4039-9D7A-BF6D0C9325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BDFCFC-80CF-48EA-A93D-6609D078EE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A4B13B-ECFF-475F-9CD1-4229558F5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285BA-9E0D-4071-AE27-0B111EB1812D}" type="datetimeFigureOut">
              <a:rPr lang="ko-KR" altLang="en-US" smtClean="0"/>
              <a:t>2020-03-10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043F1D-3E73-49B8-804D-C12FD3444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361244-991D-4C8E-A70A-27B287824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213C-9A0B-4163-A285-1FAFA3CFE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224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EAC3D5-476D-49E4-9729-E9556D809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5EAC75-626C-459F-9875-3D258F784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solidFill>
                  <a:srgbClr val="7030A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DE6D1F-96A6-4DB8-A5C9-F37EEC718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285BA-9E0D-4071-AE27-0B111EB1812D}" type="datetimeFigureOut">
              <a:rPr lang="ko-KR" altLang="en-US" smtClean="0"/>
              <a:t>2020-03-10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48E11E-2E48-41CE-82EC-EA6E4DABD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DB0A58-F0A1-458B-A5EF-ABD13817F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213C-9A0B-4163-A285-1FAFA3CFE5D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226FFA2-71D1-4E52-9AF6-6D825E5FA123}"/>
              </a:ext>
            </a:extLst>
          </p:cNvPr>
          <p:cNvSpPr/>
          <p:nvPr userDrawn="1"/>
        </p:nvSpPr>
        <p:spPr>
          <a:xfrm>
            <a:off x="0" y="570389"/>
            <a:ext cx="11791406" cy="6944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D05A67-CBB8-4497-ABD8-CD6729373655}"/>
              </a:ext>
            </a:extLst>
          </p:cNvPr>
          <p:cNvSpPr/>
          <p:nvPr userDrawn="1"/>
        </p:nvSpPr>
        <p:spPr>
          <a:xfrm>
            <a:off x="5355" y="6596985"/>
            <a:ext cx="11791406" cy="6944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314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AF7C53-A1C1-49E5-B56A-CBD00056C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45A738-BFAA-4A20-92BB-EE888F32A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C0807B-0BE8-4FCC-8DEA-EF240C612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285BA-9E0D-4071-AE27-0B111EB1812D}" type="datetimeFigureOut">
              <a:rPr lang="ko-KR" altLang="en-US" smtClean="0"/>
              <a:t>2020-03-10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365315-6144-42F4-BD43-8C75E80C3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5705C2-7E50-4203-9CF1-26C9925FF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213C-9A0B-4163-A285-1FAFA3CFE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44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90059B-4C35-4760-8A43-2C1955E23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6BD294-D819-4151-A002-BF9497DFFC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FD84B4-4671-4D00-A145-E6B0041D2A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0DA801-68EE-4C61-8075-9CEA74312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285BA-9E0D-4071-AE27-0B111EB1812D}" type="datetimeFigureOut">
              <a:rPr lang="ko-KR" altLang="en-US" smtClean="0"/>
              <a:t>2020-03-10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B10B77-1C81-42FF-878D-CB6519EA6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AC92DD-30C3-4364-BBFD-5B4A376A2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213C-9A0B-4163-A285-1FAFA3CFE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679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B7E47-8157-4099-8217-544960483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6E23EB-0C44-4975-AB48-27EC2AE45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5A0E3D-733B-4FA9-911C-49AFED80FC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3DEBBE-9BC4-40E1-BD38-9FF41BC4CD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AE17727-C24F-4AF7-B1B9-2AEEC7A7E7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CC5AA9C-2D4F-4CB6-B0DC-8AC8243F3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285BA-9E0D-4071-AE27-0B111EB1812D}" type="datetimeFigureOut">
              <a:rPr lang="ko-KR" altLang="en-US" smtClean="0"/>
              <a:t>2020-03-10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F7FDC1-67B4-4D4C-8D8A-31B42972B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E3D07D3-2500-46AD-A16C-96BFE586F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213C-9A0B-4163-A285-1FAFA3CFE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423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3C8DA4-27E0-4C55-AD42-A308F8E3D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467121-04BB-465C-AA3C-AB832E69C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285BA-9E0D-4071-AE27-0B111EB1812D}" type="datetimeFigureOut">
              <a:rPr lang="ko-KR" altLang="en-US" smtClean="0"/>
              <a:t>2020-03-10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6E26B5-D29B-450C-ABB0-D210263DE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B16E7E-6C79-43B7-8DCA-C4456BC74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213C-9A0B-4163-A285-1FAFA3CFE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152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38C492-E3FE-4D66-AC91-CE595F376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285BA-9E0D-4071-AE27-0B111EB1812D}" type="datetimeFigureOut">
              <a:rPr lang="ko-KR" altLang="en-US" smtClean="0"/>
              <a:t>2020-03-10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E105675-C904-47FE-B7FB-754483F9F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301114-2265-4660-99F7-062549900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213C-9A0B-4163-A285-1FAFA3CFE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293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33C18-C489-4F30-9945-DDFE56EA7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F149D7-2633-4472-AED4-58E408B03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8E1D10-F746-4DFC-BD22-88D456950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A7C45B-9463-499B-938D-D252DD19D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285BA-9E0D-4071-AE27-0B111EB1812D}" type="datetimeFigureOut">
              <a:rPr lang="ko-KR" altLang="en-US" smtClean="0"/>
              <a:t>2020-03-10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9E2A55-9FCA-422F-A551-34DDB9B7D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350A72-B21C-4B23-8C7D-216B05E50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213C-9A0B-4163-A285-1FAFA3CFE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953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5FED5D-B9BD-4E0A-AE22-7586AD0EA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F4B22AA-85F6-48C2-826A-173A11C870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1DC79F-5170-4DFC-A2B1-7753A95800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F0F027-EC56-4DFE-BEC7-CDCA84FE8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285BA-9E0D-4071-AE27-0B111EB1812D}" type="datetimeFigureOut">
              <a:rPr lang="ko-KR" altLang="en-US" smtClean="0"/>
              <a:t>2020-03-10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F26C92-BF0C-4D28-9BA6-77FE705E5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78107A-440E-4E3D-B224-40E3B4C6D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213C-9A0B-4163-A285-1FAFA3CFE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269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0526B5E-2AA2-4074-9DB8-5E2C275B1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FDD1C5-6CBA-4718-8277-ED16BEBEF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061F6E-8737-4508-AC55-7EB94896EB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5285BA-9E0D-4071-AE27-0B111EB1812D}" type="datetimeFigureOut">
              <a:rPr lang="ko-KR" altLang="en-US" smtClean="0"/>
              <a:t>2020-03-10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5480EE-72D0-4C1A-803B-F9C1582CF1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0FE838-ECC7-4BD4-8F8A-F83C61726F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3213C-9A0B-4163-A285-1FAFA3CFE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695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8535AD-C6B7-491A-8349-B0CA66EC9BC7}"/>
              </a:ext>
            </a:extLst>
          </p:cNvPr>
          <p:cNvSpPr txBox="1"/>
          <p:nvPr/>
        </p:nvSpPr>
        <p:spPr>
          <a:xfrm>
            <a:off x="4913745" y="2505049"/>
            <a:ext cx="528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포트폴리오 관리 시스템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624E05-8FCA-478F-8F63-103A533A1B81}"/>
              </a:ext>
            </a:extLst>
          </p:cNvPr>
          <p:cNvSpPr txBox="1"/>
          <p:nvPr/>
        </p:nvSpPr>
        <p:spPr>
          <a:xfrm>
            <a:off x="6955652" y="5599447"/>
            <a:ext cx="4585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“1</a:t>
            </a:r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일</a:t>
            </a:r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2</a:t>
            </a:r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기능</a:t>
            </a:r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”</a:t>
            </a:r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조 </a:t>
            </a:r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(4</a:t>
            </a:r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조</a:t>
            </a:r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)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8935D1-941B-40B5-BBE0-368CC239F0BE}"/>
              </a:ext>
            </a:extLst>
          </p:cNvPr>
          <p:cNvGrpSpPr/>
          <p:nvPr/>
        </p:nvGrpSpPr>
        <p:grpSpPr>
          <a:xfrm>
            <a:off x="2197463" y="1258553"/>
            <a:ext cx="5093855" cy="3139321"/>
            <a:chOff x="2197463" y="1258553"/>
            <a:chExt cx="5093855" cy="313932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6C42CB-6114-40A0-9507-E34E616359C2}"/>
                </a:ext>
              </a:extLst>
            </p:cNvPr>
            <p:cNvSpPr txBox="1"/>
            <p:nvPr/>
          </p:nvSpPr>
          <p:spPr>
            <a:xfrm>
              <a:off x="2197463" y="1258553"/>
              <a:ext cx="5093855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  </a:t>
              </a:r>
              <a:r>
                <a:rPr lang="en-US" altLang="ko-KR" sz="66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ortfoli</a:t>
              </a:r>
              <a:r>
                <a:rPr lang="en-US" altLang="ko-KR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 UI PROTOTYPE</a:t>
              </a:r>
              <a:endParaRPr lang="ko-KR" alt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pic>
          <p:nvPicPr>
            <p:cNvPr id="13" name="그림 12" descr="그리기이(가) 표시된 사진&#10;&#10;자동 생성된 설명">
              <a:extLst>
                <a:ext uri="{FF2B5EF4-FFF2-40B4-BE49-F238E27FC236}">
                  <a16:creationId xmlns:a16="http://schemas.microsoft.com/office/drawing/2014/main" id="{CC376082-AB2C-41A4-AA22-735AA6EB2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8035" y="1258553"/>
              <a:ext cx="863593" cy="863593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1B80EA4-B01C-4624-9049-DAB00A6AC6ED}"/>
              </a:ext>
            </a:extLst>
          </p:cNvPr>
          <p:cNvSpPr/>
          <p:nvPr/>
        </p:nvSpPr>
        <p:spPr>
          <a:xfrm>
            <a:off x="85682" y="4408864"/>
            <a:ext cx="11791406" cy="6944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815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3BB5BC3-1536-4839-9AEF-6D5C932184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48"/>
          <a:stretch/>
        </p:blipFill>
        <p:spPr>
          <a:xfrm>
            <a:off x="2936240" y="747811"/>
            <a:ext cx="8784341" cy="579522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041F42-BA87-4A7A-9B58-B1D9A7311542}"/>
              </a:ext>
            </a:extLst>
          </p:cNvPr>
          <p:cNvSpPr/>
          <p:nvPr/>
        </p:nvSpPr>
        <p:spPr>
          <a:xfrm flipV="1">
            <a:off x="5059680" y="1397672"/>
            <a:ext cx="6421120" cy="41801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7FC808E1-0B0D-49A4-911C-264A3B811D87}"/>
              </a:ext>
            </a:extLst>
          </p:cNvPr>
          <p:cNvSpPr/>
          <p:nvPr/>
        </p:nvSpPr>
        <p:spPr>
          <a:xfrm>
            <a:off x="8932241" y="5223748"/>
            <a:ext cx="1469486" cy="452586"/>
          </a:xfrm>
          <a:prstGeom prst="wedgeRectCallout">
            <a:avLst>
              <a:gd name="adj1" fmla="val -22101"/>
              <a:gd name="adj2" fmla="val -78023"/>
            </a:avLst>
          </a:prstGeom>
          <a:solidFill>
            <a:srgbClr val="06BAB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지도 </a:t>
            </a:r>
            <a:r>
              <a:rPr lang="en-US" altLang="ko-KR" sz="1200" dirty="0"/>
              <a:t>API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F2C444-E131-4696-9875-A1EB4C326D0D}"/>
              </a:ext>
            </a:extLst>
          </p:cNvPr>
          <p:cNvSpPr txBox="1"/>
          <p:nvPr/>
        </p:nvSpPr>
        <p:spPr>
          <a:xfrm>
            <a:off x="471419" y="964046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•</a:t>
            </a:r>
            <a:r>
              <a:rPr lang="ko-KR" altLang="en-US" dirty="0"/>
              <a:t> </a:t>
            </a:r>
            <a:r>
              <a:rPr lang="ko-KR" altLang="en-US" dirty="0" err="1"/>
              <a:t>내정보</a:t>
            </a:r>
            <a:r>
              <a:rPr lang="ko-KR" altLang="en-US" dirty="0"/>
              <a:t> 확인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47313-6DA7-4EA6-8B9E-8D8914A99521}"/>
              </a:ext>
            </a:extLst>
          </p:cNvPr>
          <p:cNvSpPr txBox="1"/>
          <p:nvPr/>
        </p:nvSpPr>
        <p:spPr>
          <a:xfrm>
            <a:off x="217083" y="130309"/>
            <a:ext cx="2375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u="sng" dirty="0"/>
              <a:t>3.</a:t>
            </a:r>
            <a:r>
              <a:rPr lang="ko-KR" altLang="en-US" sz="2000" b="1" u="sng" dirty="0"/>
              <a:t> </a:t>
            </a:r>
            <a:r>
              <a:rPr lang="ko-KR" altLang="en-US" sz="2000" b="1" u="sng" dirty="0" err="1"/>
              <a:t>회원별</a:t>
            </a:r>
            <a:r>
              <a:rPr lang="ko-KR" altLang="en-US" sz="2000" b="1" u="sng" dirty="0"/>
              <a:t> 추가기능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20E4EB-6F98-47C7-B1AD-98FB67464044}"/>
              </a:ext>
            </a:extLst>
          </p:cNvPr>
          <p:cNvSpPr txBox="1"/>
          <p:nvPr/>
        </p:nvSpPr>
        <p:spPr>
          <a:xfrm>
            <a:off x="471419" y="3244334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지도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E9084C-BD54-4077-B562-4E46FFDF0E0F}"/>
              </a:ext>
            </a:extLst>
          </p:cNvPr>
          <p:cNvSpPr txBox="1"/>
          <p:nvPr/>
        </p:nvSpPr>
        <p:spPr>
          <a:xfrm>
            <a:off x="471419" y="1397673"/>
            <a:ext cx="2252540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ko-KR" altLang="en-US" dirty="0" err="1"/>
              <a:t>내정보</a:t>
            </a:r>
            <a:r>
              <a:rPr lang="ko-KR" altLang="en-US" dirty="0"/>
              <a:t> 수정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ko-KR" altLang="en-US" dirty="0"/>
              <a:t>알림 확인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ko-KR" altLang="en-US" dirty="0"/>
              <a:t>관심분야 추가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ko-KR" altLang="en-US" dirty="0"/>
              <a:t>가까운 지역 설정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44492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06F819DE-3D4E-423F-BA40-9E25E1A7B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19" y="717331"/>
            <a:ext cx="8235701" cy="5895390"/>
          </a:xfrm>
          <a:prstGeom prst="rect">
            <a:avLst/>
          </a:prstGeom>
        </p:spPr>
      </p:pic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E053DA48-B231-4CF4-9839-703C460C9DCB}"/>
              </a:ext>
            </a:extLst>
          </p:cNvPr>
          <p:cNvSpPr/>
          <p:nvPr/>
        </p:nvSpPr>
        <p:spPr>
          <a:xfrm>
            <a:off x="9460217" y="2433441"/>
            <a:ext cx="1959016" cy="452586"/>
          </a:xfrm>
          <a:prstGeom prst="wedgeRectCallout">
            <a:avLst>
              <a:gd name="adj1" fmla="val -40329"/>
              <a:gd name="adj2" fmla="val -90267"/>
            </a:avLst>
          </a:prstGeom>
          <a:solidFill>
            <a:srgbClr val="06BAB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변경사항 있을 때 활성화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64B08E-FF54-4A5F-8FD1-AA7B0600F9DD}"/>
              </a:ext>
            </a:extLst>
          </p:cNvPr>
          <p:cNvSpPr txBox="1"/>
          <p:nvPr/>
        </p:nvSpPr>
        <p:spPr>
          <a:xfrm>
            <a:off x="471419" y="964046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•</a:t>
            </a:r>
            <a:r>
              <a:rPr lang="ko-KR" altLang="en-US" dirty="0"/>
              <a:t> </a:t>
            </a:r>
            <a:r>
              <a:rPr lang="ko-KR" altLang="en-US" dirty="0" err="1"/>
              <a:t>내정보</a:t>
            </a:r>
            <a:r>
              <a:rPr lang="ko-KR" altLang="en-US" dirty="0"/>
              <a:t> 확인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FDD26E-557D-4AB7-B3FD-5664CD54C4D2}"/>
              </a:ext>
            </a:extLst>
          </p:cNvPr>
          <p:cNvSpPr txBox="1"/>
          <p:nvPr/>
        </p:nvSpPr>
        <p:spPr>
          <a:xfrm>
            <a:off x="217083" y="130309"/>
            <a:ext cx="2375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u="sng" dirty="0"/>
              <a:t>3.</a:t>
            </a:r>
            <a:r>
              <a:rPr lang="ko-KR" altLang="en-US" sz="2000" b="1" u="sng" dirty="0"/>
              <a:t> </a:t>
            </a:r>
            <a:r>
              <a:rPr lang="ko-KR" altLang="en-US" sz="2000" b="1" u="sng" dirty="0" err="1"/>
              <a:t>회원별</a:t>
            </a:r>
            <a:r>
              <a:rPr lang="ko-KR" altLang="en-US" sz="2000" b="1" u="sng" dirty="0"/>
              <a:t> 추가기능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F940E0-E4FA-4E96-A335-A0E463D13861}"/>
              </a:ext>
            </a:extLst>
          </p:cNvPr>
          <p:cNvSpPr txBox="1"/>
          <p:nvPr/>
        </p:nvSpPr>
        <p:spPr>
          <a:xfrm>
            <a:off x="471419" y="1397673"/>
            <a:ext cx="2252540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ko-KR" altLang="en-US" dirty="0" err="1"/>
              <a:t>내정보</a:t>
            </a:r>
            <a:r>
              <a:rPr lang="ko-KR" altLang="en-US" dirty="0"/>
              <a:t> 수정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ko-KR" altLang="en-US" dirty="0"/>
              <a:t>알림 확인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ko-KR" altLang="en-US" dirty="0"/>
              <a:t>관심분야 추가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ko-KR" altLang="en-US" dirty="0"/>
              <a:t>가까운 지역 설정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87360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5E6964-8619-41EA-9C75-9426F13B55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47"/>
          <a:stretch/>
        </p:blipFill>
        <p:spPr>
          <a:xfrm>
            <a:off x="2733040" y="737272"/>
            <a:ext cx="8229600" cy="582608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D178A43-A5AB-4FA7-B3E2-D3D49C55F81C}"/>
              </a:ext>
            </a:extLst>
          </p:cNvPr>
          <p:cNvSpPr/>
          <p:nvPr/>
        </p:nvSpPr>
        <p:spPr>
          <a:xfrm flipV="1">
            <a:off x="2910377" y="2449688"/>
            <a:ext cx="979055" cy="3140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7DF097-4E0E-41AF-813F-2E99A09E51EA}"/>
              </a:ext>
            </a:extLst>
          </p:cNvPr>
          <p:cNvSpPr txBox="1"/>
          <p:nvPr/>
        </p:nvSpPr>
        <p:spPr>
          <a:xfrm>
            <a:off x="471419" y="964046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•</a:t>
            </a:r>
            <a:r>
              <a:rPr lang="ko-KR" altLang="en-US" dirty="0"/>
              <a:t> 일정 관리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56218-545C-49A9-8009-BE5204939264}"/>
              </a:ext>
            </a:extLst>
          </p:cNvPr>
          <p:cNvSpPr txBox="1"/>
          <p:nvPr/>
        </p:nvSpPr>
        <p:spPr>
          <a:xfrm>
            <a:off x="217083" y="130309"/>
            <a:ext cx="2375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u="sng" dirty="0"/>
              <a:t>3.</a:t>
            </a:r>
            <a:r>
              <a:rPr lang="ko-KR" altLang="en-US" sz="2000" b="1" u="sng" dirty="0"/>
              <a:t> </a:t>
            </a:r>
            <a:r>
              <a:rPr lang="ko-KR" altLang="en-US" sz="2000" b="1" u="sng" dirty="0" err="1"/>
              <a:t>회원별</a:t>
            </a:r>
            <a:r>
              <a:rPr lang="ko-KR" altLang="en-US" sz="2000" b="1" u="sng" dirty="0"/>
              <a:t> 추가기능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07F8ED-114D-4546-9CB6-E339EE915912}"/>
              </a:ext>
            </a:extLst>
          </p:cNvPr>
          <p:cNvSpPr txBox="1"/>
          <p:nvPr/>
        </p:nvSpPr>
        <p:spPr>
          <a:xfrm>
            <a:off x="471419" y="1397673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ko-KR" altLang="en-US" dirty="0"/>
              <a:t>월별 일정 표시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BF8948-567A-4D74-ABF9-714BDCDFA77C}"/>
              </a:ext>
            </a:extLst>
          </p:cNvPr>
          <p:cNvSpPr txBox="1"/>
          <p:nvPr/>
        </p:nvSpPr>
        <p:spPr>
          <a:xfrm>
            <a:off x="471419" y="2955847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캘린더 </a:t>
            </a:r>
            <a:r>
              <a:rPr lang="en-US" altLang="ko-KR" dirty="0"/>
              <a:t>API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0850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4EEF168-AF04-4346-9B83-6DD4774F23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56"/>
          <a:stretch/>
        </p:blipFill>
        <p:spPr>
          <a:xfrm>
            <a:off x="3075017" y="707171"/>
            <a:ext cx="8229600" cy="584602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67E813D-F17C-4B4B-9AF3-1E06EB8AE63E}"/>
              </a:ext>
            </a:extLst>
          </p:cNvPr>
          <p:cNvSpPr/>
          <p:nvPr/>
        </p:nvSpPr>
        <p:spPr>
          <a:xfrm flipV="1">
            <a:off x="3225569" y="2725311"/>
            <a:ext cx="979055" cy="3140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A3C504-C3B5-4E76-B7CA-2FB074DCF0AB}"/>
              </a:ext>
            </a:extLst>
          </p:cNvPr>
          <p:cNvSpPr txBox="1"/>
          <p:nvPr/>
        </p:nvSpPr>
        <p:spPr>
          <a:xfrm>
            <a:off x="471419" y="964046"/>
            <a:ext cx="260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•</a:t>
            </a:r>
            <a:r>
              <a:rPr lang="ko-KR" altLang="en-US" dirty="0"/>
              <a:t> 포트폴리오 관리 기능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1AC24F-99FB-49AD-B3ED-EFAF4AA6DD41}"/>
              </a:ext>
            </a:extLst>
          </p:cNvPr>
          <p:cNvSpPr txBox="1"/>
          <p:nvPr/>
        </p:nvSpPr>
        <p:spPr>
          <a:xfrm>
            <a:off x="217083" y="130309"/>
            <a:ext cx="2375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u="sng" dirty="0"/>
              <a:t>3.</a:t>
            </a:r>
            <a:r>
              <a:rPr lang="ko-KR" altLang="en-US" sz="2000" b="1" u="sng" dirty="0"/>
              <a:t> </a:t>
            </a:r>
            <a:r>
              <a:rPr lang="ko-KR" altLang="en-US" sz="2000" b="1" u="sng" dirty="0" err="1"/>
              <a:t>회원별</a:t>
            </a:r>
            <a:r>
              <a:rPr lang="ko-KR" altLang="en-US" sz="2000" b="1" u="sng" dirty="0"/>
              <a:t> 추가기능</a:t>
            </a:r>
          </a:p>
        </p:txBody>
      </p:sp>
    </p:spTree>
    <p:extLst>
      <p:ext uri="{BB962C8B-B14F-4D97-AF65-F5344CB8AC3E}">
        <p14:creationId xmlns:p14="http://schemas.microsoft.com/office/powerpoint/2010/main" val="1230696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A986DD5-E6D4-4D9A-BC23-B9C227D0A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807" y="790221"/>
            <a:ext cx="8677604" cy="578506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ADD8B6-3C14-4BF3-AF97-9B57EFEE2EB3}"/>
              </a:ext>
            </a:extLst>
          </p:cNvPr>
          <p:cNvSpPr/>
          <p:nvPr/>
        </p:nvSpPr>
        <p:spPr>
          <a:xfrm flipV="1">
            <a:off x="3844351" y="1902267"/>
            <a:ext cx="592143" cy="186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2E57A4CB-8ADB-49AE-904F-24D5AC535F91}"/>
              </a:ext>
            </a:extLst>
          </p:cNvPr>
          <p:cNvSpPr/>
          <p:nvPr/>
        </p:nvSpPr>
        <p:spPr>
          <a:xfrm>
            <a:off x="7638668" y="2973741"/>
            <a:ext cx="3078342" cy="709015"/>
          </a:xfrm>
          <a:prstGeom prst="wedgeRectCallout">
            <a:avLst>
              <a:gd name="adj1" fmla="val -22101"/>
              <a:gd name="adj2" fmla="val -78023"/>
            </a:avLst>
          </a:prstGeom>
          <a:solidFill>
            <a:srgbClr val="06BAB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Drag and Drop </a:t>
            </a:r>
            <a:r>
              <a:rPr lang="ko-KR" altLang="en-US" dirty="0"/>
              <a:t>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70BB57-D519-49C2-9DFB-E08472B2842F}"/>
              </a:ext>
            </a:extLst>
          </p:cNvPr>
          <p:cNvSpPr txBox="1"/>
          <p:nvPr/>
        </p:nvSpPr>
        <p:spPr>
          <a:xfrm>
            <a:off x="471419" y="964046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•</a:t>
            </a:r>
            <a:r>
              <a:rPr lang="ko-KR" altLang="en-US" dirty="0"/>
              <a:t> 웹하드 관리 기능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F35908-24BE-47E8-BCC5-6AAD57E2BE3C}"/>
              </a:ext>
            </a:extLst>
          </p:cNvPr>
          <p:cNvSpPr txBox="1"/>
          <p:nvPr/>
        </p:nvSpPr>
        <p:spPr>
          <a:xfrm>
            <a:off x="217083" y="130309"/>
            <a:ext cx="2375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u="sng" dirty="0"/>
              <a:t>3.</a:t>
            </a:r>
            <a:r>
              <a:rPr lang="ko-KR" altLang="en-US" sz="2000" b="1" u="sng" dirty="0"/>
              <a:t> </a:t>
            </a:r>
            <a:r>
              <a:rPr lang="ko-KR" altLang="en-US" sz="2000" b="1" u="sng" dirty="0" err="1"/>
              <a:t>회원별</a:t>
            </a:r>
            <a:r>
              <a:rPr lang="ko-KR" altLang="en-US" sz="2000" b="1" u="sng" dirty="0"/>
              <a:t> 추가기능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EFC028-0E26-435C-AEBB-A3747F545149}"/>
              </a:ext>
            </a:extLst>
          </p:cNvPr>
          <p:cNvSpPr txBox="1"/>
          <p:nvPr/>
        </p:nvSpPr>
        <p:spPr>
          <a:xfrm>
            <a:off x="471419" y="3244334"/>
            <a:ext cx="2290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※ Drag &amp; Drop</a:t>
            </a:r>
            <a:r>
              <a:rPr lang="ko-KR" altLang="en-US" dirty="0"/>
              <a:t>기능</a:t>
            </a:r>
          </a:p>
        </p:txBody>
      </p:sp>
    </p:spTree>
    <p:extLst>
      <p:ext uri="{BB962C8B-B14F-4D97-AF65-F5344CB8AC3E}">
        <p14:creationId xmlns:p14="http://schemas.microsoft.com/office/powerpoint/2010/main" val="2489897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057E9DC2-3668-437C-B6DD-DEA0C86AB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948" y="747432"/>
            <a:ext cx="6886646" cy="6008599"/>
          </a:xfrm>
          <a:prstGeom prst="rect">
            <a:avLst/>
          </a:prstGeom>
        </p:spPr>
      </p:pic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7CD2EAE4-DA38-4862-A715-277C82CB2D9A}"/>
              </a:ext>
            </a:extLst>
          </p:cNvPr>
          <p:cNvSpPr/>
          <p:nvPr/>
        </p:nvSpPr>
        <p:spPr>
          <a:xfrm>
            <a:off x="8244396" y="3865551"/>
            <a:ext cx="1586901" cy="428902"/>
          </a:xfrm>
          <a:prstGeom prst="wedgeRectCallout">
            <a:avLst>
              <a:gd name="adj1" fmla="val -42499"/>
              <a:gd name="adj2" fmla="val -83683"/>
            </a:avLst>
          </a:prstGeom>
          <a:solidFill>
            <a:srgbClr val="06BAB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결제 </a:t>
            </a:r>
            <a:r>
              <a:rPr lang="en-US" altLang="ko-KR" sz="2000" dirty="0"/>
              <a:t>API</a:t>
            </a:r>
            <a:endParaRPr lang="ko-KR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3DE798-1E4C-4D67-A5E6-2FF361343B94}"/>
              </a:ext>
            </a:extLst>
          </p:cNvPr>
          <p:cNvSpPr txBox="1"/>
          <p:nvPr/>
        </p:nvSpPr>
        <p:spPr>
          <a:xfrm>
            <a:off x="471419" y="964046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•</a:t>
            </a:r>
            <a:r>
              <a:rPr lang="ko-KR" altLang="en-US" dirty="0"/>
              <a:t> 결제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D232BA-32C0-4764-A714-98F76FFDF1F6}"/>
              </a:ext>
            </a:extLst>
          </p:cNvPr>
          <p:cNvSpPr txBox="1"/>
          <p:nvPr/>
        </p:nvSpPr>
        <p:spPr>
          <a:xfrm>
            <a:off x="217083" y="130309"/>
            <a:ext cx="2375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u="sng" dirty="0"/>
              <a:t>3.</a:t>
            </a:r>
            <a:r>
              <a:rPr lang="ko-KR" altLang="en-US" sz="2000" b="1" u="sng" dirty="0"/>
              <a:t> </a:t>
            </a:r>
            <a:r>
              <a:rPr lang="ko-KR" altLang="en-US" sz="2000" b="1" u="sng" dirty="0" err="1"/>
              <a:t>회원별</a:t>
            </a:r>
            <a:r>
              <a:rPr lang="ko-KR" altLang="en-US" sz="2000" b="1" u="sng" dirty="0"/>
              <a:t> 추가기능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F3279B-65A1-46A5-B825-E9A00971BD1D}"/>
              </a:ext>
            </a:extLst>
          </p:cNvPr>
          <p:cNvSpPr txBox="1"/>
          <p:nvPr/>
        </p:nvSpPr>
        <p:spPr>
          <a:xfrm>
            <a:off x="471419" y="3244334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결제 </a:t>
            </a:r>
            <a:r>
              <a:rPr lang="en-US" altLang="ko-KR" dirty="0"/>
              <a:t>API </a:t>
            </a:r>
            <a:r>
              <a:rPr lang="ko-KR" altLang="en-US" dirty="0"/>
              <a:t>활용</a:t>
            </a:r>
          </a:p>
        </p:txBody>
      </p:sp>
    </p:spTree>
    <p:extLst>
      <p:ext uri="{BB962C8B-B14F-4D97-AF65-F5344CB8AC3E}">
        <p14:creationId xmlns:p14="http://schemas.microsoft.com/office/powerpoint/2010/main" val="12263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2B98A6-FDBF-4FA6-898E-B3AEE276B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480" y="732575"/>
            <a:ext cx="8653481" cy="552380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38A6BB2-F013-4CDF-AEB2-F0428FEE5DDC}"/>
              </a:ext>
            </a:extLst>
          </p:cNvPr>
          <p:cNvSpPr/>
          <p:nvPr/>
        </p:nvSpPr>
        <p:spPr>
          <a:xfrm flipV="1">
            <a:off x="10379825" y="1265042"/>
            <a:ext cx="979055" cy="3140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4FDFDD-2BF0-4E00-A1E1-1936E6E747FF}"/>
              </a:ext>
            </a:extLst>
          </p:cNvPr>
          <p:cNvSpPr txBox="1"/>
          <p:nvPr/>
        </p:nvSpPr>
        <p:spPr>
          <a:xfrm>
            <a:off x="471419" y="964046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•</a:t>
            </a:r>
            <a:r>
              <a:rPr lang="ko-KR" altLang="en-US" dirty="0"/>
              <a:t> 공지사항 및 </a:t>
            </a:r>
            <a:r>
              <a:rPr lang="en-US" altLang="ko-KR" dirty="0"/>
              <a:t>Q&amp;A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221669-5095-4AF3-BFC4-ADC65D8D84A0}"/>
              </a:ext>
            </a:extLst>
          </p:cNvPr>
          <p:cNvSpPr txBox="1"/>
          <p:nvPr/>
        </p:nvSpPr>
        <p:spPr>
          <a:xfrm>
            <a:off x="217083" y="130309"/>
            <a:ext cx="15167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u="sng" dirty="0"/>
              <a:t>4.</a:t>
            </a:r>
            <a:r>
              <a:rPr lang="ko-KR" altLang="en-US" sz="2000" b="1" u="sng" dirty="0"/>
              <a:t> 고객센터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0F5DB4-539E-4C4E-8CC1-5A57788C143E}"/>
              </a:ext>
            </a:extLst>
          </p:cNvPr>
          <p:cNvSpPr txBox="1"/>
          <p:nvPr/>
        </p:nvSpPr>
        <p:spPr>
          <a:xfrm>
            <a:off x="471419" y="3759541"/>
            <a:ext cx="2691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게시판 형식으로 구현</a:t>
            </a:r>
            <a:endParaRPr lang="en-US" altLang="ko-KR" dirty="0"/>
          </a:p>
          <a:p>
            <a:r>
              <a:rPr lang="en-US" altLang="ko-KR" dirty="0"/>
              <a:t>   (CRUD </a:t>
            </a:r>
            <a:r>
              <a:rPr lang="ko-KR" altLang="en-US" dirty="0"/>
              <a:t>기능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7538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E1A6791-02C4-4104-8574-E277D5B1F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682" y="816266"/>
            <a:ext cx="8812619" cy="5625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CD867A-93F7-46D6-AF96-433E0423A471}"/>
              </a:ext>
            </a:extLst>
          </p:cNvPr>
          <p:cNvSpPr txBox="1"/>
          <p:nvPr/>
        </p:nvSpPr>
        <p:spPr>
          <a:xfrm>
            <a:off x="471419" y="964046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•</a:t>
            </a:r>
            <a:r>
              <a:rPr lang="ko-KR" altLang="en-US" dirty="0"/>
              <a:t> 공지사항 및 </a:t>
            </a:r>
            <a:r>
              <a:rPr lang="en-US" altLang="ko-KR" dirty="0"/>
              <a:t>Q&amp;A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6DFA8D-CDC9-4103-ADAF-74754F3825ED}"/>
              </a:ext>
            </a:extLst>
          </p:cNvPr>
          <p:cNvSpPr txBox="1"/>
          <p:nvPr/>
        </p:nvSpPr>
        <p:spPr>
          <a:xfrm>
            <a:off x="217083" y="130309"/>
            <a:ext cx="15167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u="sng" dirty="0"/>
              <a:t>4.</a:t>
            </a:r>
            <a:r>
              <a:rPr lang="ko-KR" altLang="en-US" sz="2000" b="1" u="sng" dirty="0"/>
              <a:t> 고객센터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16D72A-0EC8-4205-BA30-E4CD79F1D509}"/>
              </a:ext>
            </a:extLst>
          </p:cNvPr>
          <p:cNvSpPr txBox="1"/>
          <p:nvPr/>
        </p:nvSpPr>
        <p:spPr>
          <a:xfrm>
            <a:off x="471419" y="3759541"/>
            <a:ext cx="2691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게시판 형식으로 구현</a:t>
            </a:r>
            <a:endParaRPr lang="en-US" altLang="ko-KR" dirty="0"/>
          </a:p>
          <a:p>
            <a:r>
              <a:rPr lang="en-US" altLang="ko-KR" dirty="0"/>
              <a:t>   (CRUD </a:t>
            </a:r>
            <a:r>
              <a:rPr lang="ko-KR" altLang="en-US" dirty="0"/>
              <a:t>기능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5842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53F66-574C-4493-B16D-8C67C600D1BA}"/>
              </a:ext>
            </a:extLst>
          </p:cNvPr>
          <p:cNvSpPr txBox="1"/>
          <p:nvPr/>
        </p:nvSpPr>
        <p:spPr>
          <a:xfrm>
            <a:off x="7305890" y="2768207"/>
            <a:ext cx="254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※ </a:t>
            </a:r>
            <a:r>
              <a:rPr lang="ko-KR" altLang="en-US" b="1" u="sng" dirty="0"/>
              <a:t>기타 추가 편의 기능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1F1F21-5749-4AA7-B885-530D58B5D01D}"/>
              </a:ext>
            </a:extLst>
          </p:cNvPr>
          <p:cNvSpPr txBox="1"/>
          <p:nvPr/>
        </p:nvSpPr>
        <p:spPr>
          <a:xfrm>
            <a:off x="7305890" y="3308438"/>
            <a:ext cx="39196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회원간 쪽지기능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상담사 채팅기능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 err="1"/>
              <a:t>알림시</a:t>
            </a:r>
            <a:r>
              <a:rPr lang="ko-KR" altLang="en-US" dirty="0"/>
              <a:t> 문자 혹은 이메일 </a:t>
            </a:r>
            <a:r>
              <a:rPr lang="ko-KR" altLang="en-US" dirty="0" err="1"/>
              <a:t>알림기능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B4A5AB-1343-469C-9832-1DF6BE87961F}"/>
              </a:ext>
            </a:extLst>
          </p:cNvPr>
          <p:cNvSpPr txBox="1"/>
          <p:nvPr/>
        </p:nvSpPr>
        <p:spPr>
          <a:xfrm>
            <a:off x="217083" y="757818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u="sng" dirty="0"/>
              <a:t>회원정보 관리 기능</a:t>
            </a:r>
            <a:endParaRPr lang="en-US" altLang="ko-KR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ED3844-1896-4349-80F6-8FED8ABE12C1}"/>
              </a:ext>
            </a:extLst>
          </p:cNvPr>
          <p:cNvSpPr txBox="1"/>
          <p:nvPr/>
        </p:nvSpPr>
        <p:spPr>
          <a:xfrm>
            <a:off x="928816" y="4728972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•</a:t>
            </a:r>
            <a:r>
              <a:rPr lang="ko-KR" altLang="en-US" dirty="0"/>
              <a:t> </a:t>
            </a:r>
            <a:r>
              <a:rPr lang="ko-KR" altLang="en-US" dirty="0" err="1"/>
              <a:t>내정보</a:t>
            </a:r>
            <a:r>
              <a:rPr lang="ko-KR" altLang="en-US" dirty="0"/>
              <a:t> 확인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0B4FE7-8F0D-466E-8CF5-08C35176C93C}"/>
              </a:ext>
            </a:extLst>
          </p:cNvPr>
          <p:cNvSpPr txBox="1"/>
          <p:nvPr/>
        </p:nvSpPr>
        <p:spPr>
          <a:xfrm>
            <a:off x="3240526" y="4728972"/>
            <a:ext cx="4690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ko-KR" altLang="en-US" dirty="0" err="1"/>
              <a:t>내정보</a:t>
            </a:r>
            <a:r>
              <a:rPr lang="ko-KR" altLang="en-US" dirty="0"/>
              <a:t> 수정 </a:t>
            </a:r>
            <a:r>
              <a:rPr lang="en-US" altLang="ko-KR" dirty="0"/>
              <a:t>/ </a:t>
            </a:r>
            <a:r>
              <a:rPr lang="ko-KR" altLang="en-US" dirty="0"/>
              <a:t>알림 확인 </a:t>
            </a:r>
            <a:r>
              <a:rPr lang="en-US" altLang="ko-KR" dirty="0"/>
              <a:t>/ </a:t>
            </a:r>
            <a:r>
              <a:rPr lang="ko-KR" altLang="en-US" dirty="0"/>
              <a:t>관심분야 추가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FA3A48-87B0-4943-B9C3-420BE448003B}"/>
              </a:ext>
            </a:extLst>
          </p:cNvPr>
          <p:cNvSpPr txBox="1"/>
          <p:nvPr/>
        </p:nvSpPr>
        <p:spPr>
          <a:xfrm>
            <a:off x="928816" y="5303767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•</a:t>
            </a:r>
            <a:r>
              <a:rPr lang="ko-KR" altLang="en-US" dirty="0"/>
              <a:t> 일정관리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FF494B-4E6C-4FE8-87CA-7B44B90903E8}"/>
              </a:ext>
            </a:extLst>
          </p:cNvPr>
          <p:cNvSpPr txBox="1"/>
          <p:nvPr/>
        </p:nvSpPr>
        <p:spPr>
          <a:xfrm>
            <a:off x="3240526" y="5303767"/>
            <a:ext cx="1593706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ko-KR" altLang="en-US" dirty="0"/>
              <a:t>캘린더 </a:t>
            </a:r>
            <a:r>
              <a:rPr lang="en-US" altLang="ko-KR" dirty="0"/>
              <a:t>API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5BEE02-0D0B-4624-B310-2711535E7B9C}"/>
              </a:ext>
            </a:extLst>
          </p:cNvPr>
          <p:cNvSpPr txBox="1"/>
          <p:nvPr/>
        </p:nvSpPr>
        <p:spPr>
          <a:xfrm>
            <a:off x="928816" y="5668775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•</a:t>
            </a:r>
            <a:r>
              <a:rPr lang="ko-KR" altLang="en-US" dirty="0"/>
              <a:t> 포트폴리오 관리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634992-A9C3-44C1-A0C3-FFB661636531}"/>
              </a:ext>
            </a:extLst>
          </p:cNvPr>
          <p:cNvSpPr txBox="1"/>
          <p:nvPr/>
        </p:nvSpPr>
        <p:spPr>
          <a:xfrm>
            <a:off x="3240526" y="5953147"/>
            <a:ext cx="147829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ko-KR" altLang="en-US" dirty="0"/>
              <a:t>결제 기능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A19966-EED4-4B29-A8A1-C95EBADF3232}"/>
              </a:ext>
            </a:extLst>
          </p:cNvPr>
          <p:cNvSpPr txBox="1"/>
          <p:nvPr/>
        </p:nvSpPr>
        <p:spPr>
          <a:xfrm>
            <a:off x="928816" y="6038107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•</a:t>
            </a:r>
            <a:r>
              <a:rPr lang="ko-KR" altLang="en-US" dirty="0"/>
              <a:t> 웹하드 기능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DA5F43-B1E8-4A74-9A90-411415CA9AA4}"/>
              </a:ext>
            </a:extLst>
          </p:cNvPr>
          <p:cNvSpPr txBox="1"/>
          <p:nvPr/>
        </p:nvSpPr>
        <p:spPr>
          <a:xfrm>
            <a:off x="928816" y="2433913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•</a:t>
            </a:r>
            <a:r>
              <a:rPr lang="ko-KR" altLang="en-US" dirty="0"/>
              <a:t> 포트폴리오 관리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922BFC-755D-4137-9AA3-59EA3BE2FB00}"/>
              </a:ext>
            </a:extLst>
          </p:cNvPr>
          <p:cNvSpPr txBox="1"/>
          <p:nvPr/>
        </p:nvSpPr>
        <p:spPr>
          <a:xfrm>
            <a:off x="3240526" y="3169687"/>
            <a:ext cx="2949846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ko-KR" altLang="en-US" dirty="0"/>
              <a:t>지역</a:t>
            </a:r>
            <a:r>
              <a:rPr lang="en-US" altLang="ko-KR" dirty="0"/>
              <a:t>, </a:t>
            </a:r>
            <a:r>
              <a:rPr lang="ko-KR" altLang="en-US" dirty="0"/>
              <a:t>산업</a:t>
            </a:r>
            <a:r>
              <a:rPr lang="en-US" altLang="ko-KR" dirty="0"/>
              <a:t>, </a:t>
            </a:r>
            <a:r>
              <a:rPr lang="ko-KR" altLang="en-US" dirty="0"/>
              <a:t>기업</a:t>
            </a:r>
            <a:r>
              <a:rPr lang="en-US" altLang="ko-KR" dirty="0"/>
              <a:t>, </a:t>
            </a:r>
            <a:r>
              <a:rPr lang="ko-KR" altLang="en-US" dirty="0" err="1"/>
              <a:t>직무별</a:t>
            </a: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871DB1-656D-4B8F-9991-047819F76552}"/>
              </a:ext>
            </a:extLst>
          </p:cNvPr>
          <p:cNvSpPr txBox="1"/>
          <p:nvPr/>
        </p:nvSpPr>
        <p:spPr>
          <a:xfrm>
            <a:off x="3240526" y="2433913"/>
            <a:ext cx="397095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ko-KR" altLang="en-US" dirty="0"/>
              <a:t>웹디자인</a:t>
            </a:r>
            <a:r>
              <a:rPr lang="en-US" altLang="ko-KR" dirty="0"/>
              <a:t>, </a:t>
            </a:r>
            <a:r>
              <a:rPr lang="ko-KR" altLang="en-US" dirty="0"/>
              <a:t>시각디자인</a:t>
            </a:r>
            <a:r>
              <a:rPr lang="en-US" altLang="ko-KR" dirty="0"/>
              <a:t>, </a:t>
            </a:r>
            <a:r>
              <a:rPr lang="ko-KR" altLang="en-US" dirty="0"/>
              <a:t>영상디자인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E150CE-C166-4205-8931-8A2D6C826AEA}"/>
              </a:ext>
            </a:extLst>
          </p:cNvPr>
          <p:cNvSpPr txBox="1"/>
          <p:nvPr/>
        </p:nvSpPr>
        <p:spPr>
          <a:xfrm>
            <a:off x="3240526" y="2844280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ko-KR" altLang="en-US" dirty="0"/>
              <a:t>투표기능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CDD6D2-6079-4CAB-BBFB-8773C32C7294}"/>
              </a:ext>
            </a:extLst>
          </p:cNvPr>
          <p:cNvSpPr/>
          <p:nvPr/>
        </p:nvSpPr>
        <p:spPr>
          <a:xfrm>
            <a:off x="928816" y="3169687"/>
            <a:ext cx="1829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•</a:t>
            </a:r>
            <a:r>
              <a:rPr lang="ko-KR" altLang="en-US" dirty="0"/>
              <a:t> 채용정보 관리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5A46D-8CCF-4282-8C97-4A1EFF81596F}"/>
              </a:ext>
            </a:extLst>
          </p:cNvPr>
          <p:cNvSpPr/>
          <p:nvPr/>
        </p:nvSpPr>
        <p:spPr>
          <a:xfrm>
            <a:off x="7305890" y="497661"/>
            <a:ext cx="16161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u="sng" dirty="0"/>
              <a:t>고객센터</a:t>
            </a:r>
            <a:endParaRPr lang="en-US" altLang="ko-KR" u="sng" dirty="0"/>
          </a:p>
          <a:p>
            <a:r>
              <a:rPr lang="en-US" altLang="ko-KR" dirty="0"/>
              <a:t>     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F1699-1035-4CE6-A358-3626C3261E56}"/>
              </a:ext>
            </a:extLst>
          </p:cNvPr>
          <p:cNvSpPr txBox="1"/>
          <p:nvPr/>
        </p:nvSpPr>
        <p:spPr>
          <a:xfrm>
            <a:off x="217083" y="130309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u="sng" dirty="0"/>
              <a:t>※ </a:t>
            </a:r>
            <a:r>
              <a:rPr lang="ko-KR" altLang="en-US" sz="2000" b="1" u="sng" dirty="0"/>
              <a:t>요약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0F8640-26DF-4019-84B7-25450C2B202A}"/>
              </a:ext>
            </a:extLst>
          </p:cNvPr>
          <p:cNvSpPr txBox="1"/>
          <p:nvPr/>
        </p:nvSpPr>
        <p:spPr>
          <a:xfrm>
            <a:off x="928816" y="1520190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•</a:t>
            </a:r>
            <a:r>
              <a:rPr lang="ko-KR" altLang="en-US" dirty="0"/>
              <a:t> </a:t>
            </a:r>
            <a:r>
              <a:rPr lang="ko-KR" altLang="en-US" dirty="0" err="1"/>
              <a:t>소셜회원</a:t>
            </a:r>
            <a:r>
              <a:rPr lang="ko-KR" altLang="en-US" dirty="0"/>
              <a:t> 관리</a:t>
            </a:r>
            <a:endParaRPr lang="en-US" altLang="ko-K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2A5322-1ACE-4395-B867-B017A5E9E1C7}"/>
              </a:ext>
            </a:extLst>
          </p:cNvPr>
          <p:cNvSpPr txBox="1"/>
          <p:nvPr/>
        </p:nvSpPr>
        <p:spPr>
          <a:xfrm>
            <a:off x="928816" y="1162373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•</a:t>
            </a:r>
            <a:r>
              <a:rPr lang="ko-KR" altLang="en-US" dirty="0"/>
              <a:t> 일반회원 관리</a:t>
            </a:r>
            <a:endParaRPr lang="en-US" altLang="ko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6C3F6A-6992-4388-8B93-FF6AE28766AF}"/>
              </a:ext>
            </a:extLst>
          </p:cNvPr>
          <p:cNvSpPr txBox="1"/>
          <p:nvPr/>
        </p:nvSpPr>
        <p:spPr>
          <a:xfrm>
            <a:off x="3240526" y="1470992"/>
            <a:ext cx="205537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ko-KR" altLang="en-US" dirty="0" err="1"/>
              <a:t>소셜사이트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F2BEE6-5B5A-402E-A7F2-13DAC7B40978}"/>
              </a:ext>
            </a:extLst>
          </p:cNvPr>
          <p:cNvSpPr txBox="1"/>
          <p:nvPr/>
        </p:nvSpPr>
        <p:spPr>
          <a:xfrm>
            <a:off x="7965936" y="1176834"/>
            <a:ext cx="2744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•</a:t>
            </a:r>
            <a:r>
              <a:rPr lang="ko-KR" altLang="en-US" dirty="0"/>
              <a:t> 공지사항 </a:t>
            </a:r>
            <a:r>
              <a:rPr lang="en-US" altLang="ko-KR" dirty="0"/>
              <a:t>/ FAQ / Q&amp;A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A50108-A6D2-43D0-99A0-734D8E54B2DD}"/>
              </a:ext>
            </a:extLst>
          </p:cNvPr>
          <p:cNvSpPr txBox="1"/>
          <p:nvPr/>
        </p:nvSpPr>
        <p:spPr>
          <a:xfrm>
            <a:off x="3240526" y="3580054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ko-KR" altLang="en-US" dirty="0"/>
              <a:t>지도 </a:t>
            </a:r>
            <a:r>
              <a:rPr lang="en-US" altLang="ko-KR" dirty="0"/>
              <a:t>API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8122D7-D4AD-4B24-8ED1-C3A84095ACEC}"/>
              </a:ext>
            </a:extLst>
          </p:cNvPr>
          <p:cNvSpPr txBox="1"/>
          <p:nvPr/>
        </p:nvSpPr>
        <p:spPr>
          <a:xfrm>
            <a:off x="3240526" y="3905463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ko-KR" altLang="en-US" dirty="0"/>
              <a:t>앵커</a:t>
            </a:r>
            <a:endParaRPr lang="en-US" altLang="ko-KR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7FCAE08-3BB7-485C-8DD5-189749E41F2B}"/>
              </a:ext>
            </a:extLst>
          </p:cNvPr>
          <p:cNvSpPr/>
          <p:nvPr/>
        </p:nvSpPr>
        <p:spPr>
          <a:xfrm>
            <a:off x="217083" y="17792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u="sng" dirty="0"/>
              <a:t>포트폴리오 및 채용정보 관리기능</a:t>
            </a:r>
            <a:endParaRPr lang="en-US" altLang="ko-KR" u="sng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D0DADA6-C595-471A-89E1-485CC2E42F3E}"/>
              </a:ext>
            </a:extLst>
          </p:cNvPr>
          <p:cNvSpPr/>
          <p:nvPr/>
        </p:nvSpPr>
        <p:spPr>
          <a:xfrm>
            <a:off x="217083" y="4307899"/>
            <a:ext cx="2141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u="sng" dirty="0" err="1"/>
              <a:t>회원별</a:t>
            </a:r>
            <a:r>
              <a:rPr lang="ko-KR" altLang="en-US" u="sng" dirty="0"/>
              <a:t> 추가기능</a:t>
            </a:r>
            <a:endParaRPr lang="en-US" altLang="ko-KR" u="sng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33D876-10CD-45FE-B70F-FFB4B061924B}"/>
              </a:ext>
            </a:extLst>
          </p:cNvPr>
          <p:cNvSpPr txBox="1"/>
          <p:nvPr/>
        </p:nvSpPr>
        <p:spPr>
          <a:xfrm>
            <a:off x="3240526" y="5016369"/>
            <a:ext cx="336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ko-KR" altLang="en-US" dirty="0"/>
              <a:t>가까운 지역 설정 </a:t>
            </a:r>
            <a:r>
              <a:rPr lang="en-US" altLang="ko-KR" dirty="0"/>
              <a:t>(</a:t>
            </a:r>
            <a:r>
              <a:rPr lang="ko-KR" altLang="en-US" dirty="0"/>
              <a:t>지도 </a:t>
            </a:r>
            <a:r>
              <a:rPr lang="en-US" altLang="ko-KR" dirty="0"/>
              <a:t>API)</a:t>
            </a:r>
          </a:p>
        </p:txBody>
      </p:sp>
    </p:spTree>
    <p:extLst>
      <p:ext uri="{BB962C8B-B14F-4D97-AF65-F5344CB8AC3E}">
        <p14:creationId xmlns:p14="http://schemas.microsoft.com/office/powerpoint/2010/main" val="3803798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8535AD-C6B7-491A-8349-B0CA66EC9BC7}"/>
              </a:ext>
            </a:extLst>
          </p:cNvPr>
          <p:cNvSpPr txBox="1"/>
          <p:nvPr/>
        </p:nvSpPr>
        <p:spPr>
          <a:xfrm>
            <a:off x="4913745" y="2505049"/>
            <a:ext cx="528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경매</a:t>
            </a:r>
            <a:r>
              <a:rPr lang="en-US" altLang="ko-KR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ko-KR" altLang="en-US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중고</a:t>
            </a:r>
            <a:r>
              <a:rPr lang="en-US" altLang="ko-KR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&amp;</a:t>
            </a:r>
            <a:r>
              <a:rPr lang="ko-KR" altLang="en-US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일반 쇼핑몰 </a:t>
            </a:r>
            <a:endPara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624E05-8FCA-478F-8F63-103A533A1B81}"/>
              </a:ext>
            </a:extLst>
          </p:cNvPr>
          <p:cNvSpPr txBox="1"/>
          <p:nvPr/>
        </p:nvSpPr>
        <p:spPr>
          <a:xfrm>
            <a:off x="7291318" y="5860502"/>
            <a:ext cx="4585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“1</a:t>
            </a:r>
            <a:r>
              <a:rPr lang="ko-KR" altLang="en-US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일</a:t>
            </a:r>
            <a:r>
              <a:rPr lang="en-US" altLang="ko-KR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2</a:t>
            </a:r>
            <a:r>
              <a:rPr lang="ko-KR" altLang="en-US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기능</a:t>
            </a:r>
            <a:r>
              <a:rPr lang="en-US" altLang="ko-KR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”</a:t>
            </a:r>
            <a:r>
              <a:rPr lang="ko-KR" altLang="en-US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조 </a:t>
            </a:r>
            <a:r>
              <a:rPr lang="en-US" altLang="ko-KR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(4</a:t>
            </a:r>
            <a:r>
              <a:rPr lang="ko-KR" altLang="en-US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조</a:t>
            </a:r>
            <a:r>
              <a:rPr lang="en-US" altLang="ko-KR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)</a:t>
            </a:r>
            <a:endParaRPr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6C42CB-6114-40A0-9507-E34E616359C2}"/>
              </a:ext>
            </a:extLst>
          </p:cNvPr>
          <p:cNvSpPr txBox="1"/>
          <p:nvPr/>
        </p:nvSpPr>
        <p:spPr>
          <a:xfrm>
            <a:off x="3027887" y="1258553"/>
            <a:ext cx="509385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My market </a:t>
            </a:r>
          </a:p>
          <a:p>
            <a:r>
              <a:rPr lang="en-US" altLang="ko-KR" sz="6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UI PROTOTYPE</a:t>
            </a:r>
            <a:endParaRPr lang="ko-KR" altLang="en-US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BC4C37-246A-4BE8-A789-346D1D533154}"/>
              </a:ext>
            </a:extLst>
          </p:cNvPr>
          <p:cNvSpPr/>
          <p:nvPr/>
        </p:nvSpPr>
        <p:spPr>
          <a:xfrm>
            <a:off x="0" y="4328427"/>
            <a:ext cx="11791406" cy="6944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980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B3A7BBC3-3AE1-4D85-8ABC-12F428C88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432" y="654936"/>
            <a:ext cx="5930032" cy="593003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004BE75-1595-4B2E-AB3A-348F53C18839}"/>
              </a:ext>
            </a:extLst>
          </p:cNvPr>
          <p:cNvSpPr/>
          <p:nvPr/>
        </p:nvSpPr>
        <p:spPr>
          <a:xfrm>
            <a:off x="6840638" y="1372577"/>
            <a:ext cx="1657759" cy="9165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868521-2089-462F-8AA5-0552D36DBE94}"/>
              </a:ext>
            </a:extLst>
          </p:cNvPr>
          <p:cNvSpPr txBox="1"/>
          <p:nvPr/>
        </p:nvSpPr>
        <p:spPr>
          <a:xfrm>
            <a:off x="217083" y="130309"/>
            <a:ext cx="15167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u="sng" dirty="0"/>
              <a:t>0.</a:t>
            </a:r>
            <a:r>
              <a:rPr lang="ko-KR" altLang="en-US" sz="2000" b="1" u="sng" dirty="0"/>
              <a:t> 미리보기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4BB603-D486-4BAA-B37A-EBDD04C9B972}"/>
              </a:ext>
            </a:extLst>
          </p:cNvPr>
          <p:cNvSpPr/>
          <p:nvPr/>
        </p:nvSpPr>
        <p:spPr>
          <a:xfrm>
            <a:off x="2784456" y="2335278"/>
            <a:ext cx="5713942" cy="319689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98D9BA-199B-482D-9911-4D6FDAE6193B}"/>
              </a:ext>
            </a:extLst>
          </p:cNvPr>
          <p:cNvSpPr/>
          <p:nvPr/>
        </p:nvSpPr>
        <p:spPr>
          <a:xfrm>
            <a:off x="2784454" y="991577"/>
            <a:ext cx="1324561" cy="21992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5C9A22F-62AF-413F-8F53-5755A8FB406A}"/>
              </a:ext>
            </a:extLst>
          </p:cNvPr>
          <p:cNvSpPr/>
          <p:nvPr/>
        </p:nvSpPr>
        <p:spPr>
          <a:xfrm>
            <a:off x="2784455" y="1267426"/>
            <a:ext cx="4015354" cy="101192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C3853B-40E0-44E2-9EBA-CB6BFCCB5072}"/>
              </a:ext>
            </a:extLst>
          </p:cNvPr>
          <p:cNvSpPr/>
          <p:nvPr/>
        </p:nvSpPr>
        <p:spPr>
          <a:xfrm>
            <a:off x="4113148" y="996395"/>
            <a:ext cx="1130186" cy="2275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B339E6-9D8C-437D-BEAE-BFF5014B9503}"/>
              </a:ext>
            </a:extLst>
          </p:cNvPr>
          <p:cNvSpPr/>
          <p:nvPr/>
        </p:nvSpPr>
        <p:spPr>
          <a:xfrm>
            <a:off x="2755332" y="6035229"/>
            <a:ext cx="675124" cy="21992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53F2F0-7011-4ADD-B207-EFEB3708FBD4}"/>
              </a:ext>
            </a:extLst>
          </p:cNvPr>
          <p:cNvSpPr txBox="1"/>
          <p:nvPr/>
        </p:nvSpPr>
        <p:spPr>
          <a:xfrm>
            <a:off x="9412211" y="967543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회원정보 관리기능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383F83-D138-47F5-A66C-E12486920E83}"/>
              </a:ext>
            </a:extLst>
          </p:cNvPr>
          <p:cNvSpPr txBox="1"/>
          <p:nvPr/>
        </p:nvSpPr>
        <p:spPr>
          <a:xfrm>
            <a:off x="8720814" y="394034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C000"/>
                </a:solidFill>
              </a:rPr>
              <a:t>포트폴리오</a:t>
            </a:r>
            <a:endParaRPr lang="en-US" altLang="ko-KR" b="1" dirty="0">
              <a:solidFill>
                <a:srgbClr val="FFC000"/>
              </a:solidFill>
            </a:endParaRPr>
          </a:p>
          <a:p>
            <a:pPr algn="ctr"/>
            <a:r>
              <a:rPr lang="ko-KR" altLang="en-US" b="1" dirty="0">
                <a:solidFill>
                  <a:srgbClr val="FFC000"/>
                </a:solidFill>
              </a:rPr>
              <a:t>관리 기능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0261A2-81A3-4C4B-9D9A-D3720B9BF1B0}"/>
              </a:ext>
            </a:extLst>
          </p:cNvPr>
          <p:cNvSpPr txBox="1"/>
          <p:nvPr/>
        </p:nvSpPr>
        <p:spPr>
          <a:xfrm>
            <a:off x="5269596" y="666563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0B050"/>
                </a:solidFill>
              </a:rPr>
              <a:t>채용정보</a:t>
            </a:r>
            <a:endParaRPr lang="en-US" altLang="ko-KR" b="1" dirty="0">
              <a:solidFill>
                <a:srgbClr val="00B050"/>
              </a:solidFill>
            </a:endParaRPr>
          </a:p>
          <a:p>
            <a:r>
              <a:rPr lang="ko-KR" altLang="en-US" b="1" dirty="0">
                <a:solidFill>
                  <a:srgbClr val="00B050"/>
                </a:solidFill>
              </a:rPr>
              <a:t>관리 기능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25D4DC-D391-425B-81D7-CACD09CDB86B}"/>
              </a:ext>
            </a:extLst>
          </p:cNvPr>
          <p:cNvSpPr txBox="1"/>
          <p:nvPr/>
        </p:nvSpPr>
        <p:spPr>
          <a:xfrm>
            <a:off x="1346955" y="516283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00B0F0"/>
                </a:solidFill>
              </a:rPr>
              <a:t>고객센터</a:t>
            </a:r>
            <a:endParaRPr lang="ko-KR" altLang="en-US" b="1" dirty="0">
              <a:solidFill>
                <a:srgbClr val="00B0F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91A50C-8B7F-40C6-B784-ADDAB148D5CB}"/>
              </a:ext>
            </a:extLst>
          </p:cNvPr>
          <p:cNvSpPr txBox="1"/>
          <p:nvPr/>
        </p:nvSpPr>
        <p:spPr>
          <a:xfrm>
            <a:off x="9610909" y="1336875"/>
            <a:ext cx="237116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- </a:t>
            </a:r>
            <a:r>
              <a:rPr lang="ko-KR" altLang="en-US" dirty="0">
                <a:solidFill>
                  <a:srgbClr val="FF0000"/>
                </a:solidFill>
              </a:rPr>
              <a:t>회원가입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- </a:t>
            </a:r>
            <a:r>
              <a:rPr lang="ko-KR" altLang="en-US" dirty="0" err="1">
                <a:solidFill>
                  <a:srgbClr val="FF0000"/>
                </a:solidFill>
              </a:rPr>
              <a:t>내정보</a:t>
            </a:r>
            <a:r>
              <a:rPr lang="ko-KR" altLang="en-US" dirty="0">
                <a:solidFill>
                  <a:srgbClr val="FF0000"/>
                </a:solidFill>
              </a:rPr>
              <a:t> 수정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- </a:t>
            </a:r>
            <a:r>
              <a:rPr lang="ko-KR" altLang="en-US" dirty="0">
                <a:solidFill>
                  <a:srgbClr val="FF0000"/>
                </a:solidFill>
              </a:rPr>
              <a:t>일정 관리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- </a:t>
            </a:r>
            <a:r>
              <a:rPr lang="ko-KR" altLang="en-US" dirty="0">
                <a:solidFill>
                  <a:srgbClr val="FF0000"/>
                </a:solidFill>
              </a:rPr>
              <a:t>내 포트폴리오 수정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- </a:t>
            </a:r>
            <a:r>
              <a:rPr lang="ko-KR" altLang="en-US" dirty="0">
                <a:solidFill>
                  <a:srgbClr val="FF0000"/>
                </a:solidFill>
              </a:rPr>
              <a:t>웹하드 기능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- </a:t>
            </a:r>
            <a:r>
              <a:rPr lang="ko-KR" altLang="en-US" dirty="0">
                <a:solidFill>
                  <a:srgbClr val="FF0000"/>
                </a:solidFill>
              </a:rPr>
              <a:t>결제 기능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B789DA-44A2-4999-8C08-6ACCC0DB9AD6}"/>
              </a:ext>
            </a:extLst>
          </p:cNvPr>
          <p:cNvSpPr txBox="1"/>
          <p:nvPr/>
        </p:nvSpPr>
        <p:spPr>
          <a:xfrm>
            <a:off x="8633464" y="4572139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- </a:t>
            </a:r>
            <a:r>
              <a:rPr lang="ko-KR" altLang="en-US" dirty="0">
                <a:solidFill>
                  <a:srgbClr val="FFC000"/>
                </a:solidFill>
              </a:rPr>
              <a:t>게시판 형식으로 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85A9F2-D4E6-4A18-9618-FD39085A036E}"/>
              </a:ext>
            </a:extLst>
          </p:cNvPr>
          <p:cNvSpPr txBox="1"/>
          <p:nvPr/>
        </p:nvSpPr>
        <p:spPr>
          <a:xfrm>
            <a:off x="6491000" y="911616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- </a:t>
            </a:r>
            <a:r>
              <a:rPr lang="ko-KR" altLang="en-US" dirty="0">
                <a:solidFill>
                  <a:srgbClr val="00B050"/>
                </a:solidFill>
              </a:rPr>
              <a:t>게시판 형식으로 구현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24985B-1767-4752-97E8-93C6C005BF3E}"/>
              </a:ext>
            </a:extLst>
          </p:cNvPr>
          <p:cNvSpPr txBox="1"/>
          <p:nvPr/>
        </p:nvSpPr>
        <p:spPr>
          <a:xfrm>
            <a:off x="1319846" y="5481024"/>
            <a:ext cx="12843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</a:rPr>
              <a:t>- </a:t>
            </a:r>
            <a:r>
              <a:rPr lang="ko-KR" altLang="en-US" dirty="0">
                <a:solidFill>
                  <a:srgbClr val="00B0F0"/>
                </a:solidFill>
              </a:rPr>
              <a:t>공지사항</a:t>
            </a:r>
            <a:endParaRPr lang="en-US" altLang="ko-KR" dirty="0">
              <a:solidFill>
                <a:srgbClr val="00B0F0"/>
              </a:solidFill>
            </a:endParaRPr>
          </a:p>
          <a:p>
            <a:r>
              <a:rPr lang="en-US" altLang="ko-KR" dirty="0">
                <a:solidFill>
                  <a:srgbClr val="00B0F0"/>
                </a:solidFill>
              </a:rPr>
              <a:t>- FAQ</a:t>
            </a:r>
          </a:p>
          <a:p>
            <a:r>
              <a:rPr lang="en-US" altLang="ko-KR" dirty="0">
                <a:solidFill>
                  <a:srgbClr val="00B0F0"/>
                </a:solidFill>
              </a:rPr>
              <a:t>- Q&amp;A</a:t>
            </a:r>
            <a:endParaRPr lang="ko-KR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648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A6B1980-F2AE-4D46-9259-0381BFFA8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532" y="643600"/>
            <a:ext cx="5413848" cy="5937090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FE38DFD-1F74-4F3C-B1BA-DCC7EBF6D7EB}"/>
              </a:ext>
            </a:extLst>
          </p:cNvPr>
          <p:cNvSpPr/>
          <p:nvPr/>
        </p:nvSpPr>
        <p:spPr>
          <a:xfrm>
            <a:off x="4810965" y="946784"/>
            <a:ext cx="434340" cy="150496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297193-BFE3-4F6F-A83F-8CBBBCA91101}"/>
              </a:ext>
            </a:extLst>
          </p:cNvPr>
          <p:cNvSpPr/>
          <p:nvPr/>
        </p:nvSpPr>
        <p:spPr>
          <a:xfrm>
            <a:off x="3878623" y="946784"/>
            <a:ext cx="932342" cy="1504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8631B26-CCA5-468D-B3FC-F01E6A787ABE}"/>
              </a:ext>
            </a:extLst>
          </p:cNvPr>
          <p:cNvSpPr/>
          <p:nvPr/>
        </p:nvSpPr>
        <p:spPr>
          <a:xfrm>
            <a:off x="8065155" y="694712"/>
            <a:ext cx="763905" cy="15049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EE240D-6679-4697-B48D-D092721812C1}"/>
              </a:ext>
            </a:extLst>
          </p:cNvPr>
          <p:cNvSpPr/>
          <p:nvPr/>
        </p:nvSpPr>
        <p:spPr>
          <a:xfrm>
            <a:off x="3630930" y="643600"/>
            <a:ext cx="5265420" cy="59370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3E409A-38A3-43E7-8D04-73F00FACAD57}"/>
              </a:ext>
            </a:extLst>
          </p:cNvPr>
          <p:cNvSpPr/>
          <p:nvPr/>
        </p:nvSpPr>
        <p:spPr>
          <a:xfrm>
            <a:off x="8239125" y="5072063"/>
            <a:ext cx="481013" cy="19764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8ACED5-7A84-4C17-B005-427FFAB8C0E9}"/>
              </a:ext>
            </a:extLst>
          </p:cNvPr>
          <p:cNvSpPr txBox="1"/>
          <p:nvPr/>
        </p:nvSpPr>
        <p:spPr>
          <a:xfrm>
            <a:off x="9269568" y="643600"/>
            <a:ext cx="23177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/>
                </a:solidFill>
              </a:rPr>
              <a:t>회원정보 관리기능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dirty="0">
                <a:solidFill>
                  <a:schemeClr val="accent6"/>
                </a:solidFill>
              </a:rPr>
              <a:t>-</a:t>
            </a:r>
            <a:r>
              <a:rPr lang="ko-KR" altLang="en-US" dirty="0">
                <a:solidFill>
                  <a:schemeClr val="accent6"/>
                </a:solidFill>
              </a:rPr>
              <a:t>회원가입</a:t>
            </a:r>
            <a:endParaRPr lang="en-US" altLang="ko-KR" dirty="0">
              <a:solidFill>
                <a:schemeClr val="accent6"/>
              </a:solidFill>
            </a:endParaRPr>
          </a:p>
          <a:p>
            <a:r>
              <a:rPr lang="en-US" altLang="ko-KR" dirty="0">
                <a:solidFill>
                  <a:schemeClr val="accent6"/>
                </a:solidFill>
              </a:rPr>
              <a:t>-</a:t>
            </a:r>
            <a:r>
              <a:rPr lang="ko-KR" altLang="en-US" dirty="0">
                <a:solidFill>
                  <a:schemeClr val="accent6"/>
                </a:solidFill>
              </a:rPr>
              <a:t>로그인</a:t>
            </a:r>
            <a:endParaRPr lang="en-US" altLang="ko-KR" dirty="0">
              <a:solidFill>
                <a:schemeClr val="accent6"/>
              </a:solidFill>
            </a:endParaRPr>
          </a:p>
          <a:p>
            <a:r>
              <a:rPr lang="en-US" altLang="ko-KR" dirty="0">
                <a:solidFill>
                  <a:schemeClr val="accent6"/>
                </a:solidFill>
              </a:rPr>
              <a:t>-</a:t>
            </a:r>
            <a:r>
              <a:rPr lang="ko-KR" altLang="en-US" dirty="0">
                <a:solidFill>
                  <a:schemeClr val="accent6"/>
                </a:solidFill>
              </a:rPr>
              <a:t>회원정보수정</a:t>
            </a:r>
            <a:endParaRPr lang="en-US" altLang="ko-KR" dirty="0">
              <a:solidFill>
                <a:schemeClr val="accent6"/>
              </a:solidFill>
            </a:endParaRPr>
          </a:p>
          <a:p>
            <a:r>
              <a:rPr lang="en-US" altLang="ko-KR" dirty="0">
                <a:solidFill>
                  <a:schemeClr val="accent6"/>
                </a:solidFill>
              </a:rPr>
              <a:t>-</a:t>
            </a:r>
            <a:r>
              <a:rPr lang="ko-KR" altLang="en-US" dirty="0">
                <a:solidFill>
                  <a:schemeClr val="accent6"/>
                </a:solidFill>
              </a:rPr>
              <a:t>결제수단 관리</a:t>
            </a:r>
            <a:endParaRPr lang="en-US" altLang="ko-KR" dirty="0">
              <a:solidFill>
                <a:schemeClr val="accent6"/>
              </a:solidFill>
            </a:endParaRPr>
          </a:p>
          <a:p>
            <a:endParaRPr lang="en-US" altLang="ko-KR" dirty="0">
              <a:solidFill>
                <a:schemeClr val="accent6"/>
              </a:solidFill>
            </a:endParaRPr>
          </a:p>
          <a:p>
            <a:endParaRPr lang="en-US" altLang="ko-KR" dirty="0">
              <a:solidFill>
                <a:schemeClr val="accent6"/>
              </a:solidFill>
            </a:endParaRPr>
          </a:p>
          <a:p>
            <a:endParaRPr lang="en-US" altLang="ko-KR" dirty="0">
              <a:solidFill>
                <a:schemeClr val="accent6"/>
              </a:solidFill>
            </a:endParaRPr>
          </a:p>
          <a:p>
            <a:r>
              <a:rPr lang="ko-KR" altLang="en-US" b="1" dirty="0">
                <a:solidFill>
                  <a:schemeClr val="accent6"/>
                </a:solidFill>
              </a:rPr>
              <a:t>회원정보 추가기능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en-US" altLang="ko-KR" dirty="0">
                <a:solidFill>
                  <a:schemeClr val="accent6"/>
                </a:solidFill>
              </a:rPr>
              <a:t>-</a:t>
            </a:r>
            <a:r>
              <a:rPr lang="ko-KR" altLang="en-US" dirty="0" err="1">
                <a:solidFill>
                  <a:schemeClr val="accent6"/>
                </a:solidFill>
              </a:rPr>
              <a:t>배송지</a:t>
            </a:r>
            <a:r>
              <a:rPr lang="ko-KR" altLang="en-US" dirty="0">
                <a:solidFill>
                  <a:schemeClr val="accent6"/>
                </a:solidFill>
              </a:rPr>
              <a:t> 관리</a:t>
            </a:r>
            <a:endParaRPr lang="en-US" altLang="ko-KR" dirty="0">
              <a:solidFill>
                <a:schemeClr val="accent6"/>
              </a:solidFill>
            </a:endParaRPr>
          </a:p>
          <a:p>
            <a:r>
              <a:rPr lang="en-US" altLang="ko-KR" dirty="0">
                <a:solidFill>
                  <a:schemeClr val="accent6"/>
                </a:solidFill>
              </a:rPr>
              <a:t>-</a:t>
            </a:r>
            <a:r>
              <a:rPr lang="ko-KR" altLang="en-US" dirty="0">
                <a:solidFill>
                  <a:schemeClr val="accent6"/>
                </a:solidFill>
              </a:rPr>
              <a:t>주문내역 조회</a:t>
            </a:r>
            <a:endParaRPr lang="en-US" altLang="ko-KR" dirty="0">
              <a:solidFill>
                <a:schemeClr val="accent6"/>
              </a:solidFill>
            </a:endParaRPr>
          </a:p>
          <a:p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1258F8D-8FCA-4629-87AA-89D9CF1D7211}"/>
              </a:ext>
            </a:extLst>
          </p:cNvPr>
          <p:cNvSpPr/>
          <p:nvPr/>
        </p:nvSpPr>
        <p:spPr>
          <a:xfrm>
            <a:off x="9344101" y="5004872"/>
            <a:ext cx="31930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7030A0"/>
                </a:solidFill>
              </a:rPr>
              <a:t>고객센터</a:t>
            </a:r>
            <a:endParaRPr lang="en-US" altLang="ko-KR" dirty="0">
              <a:solidFill>
                <a:srgbClr val="7030A0"/>
              </a:solidFill>
            </a:endParaRPr>
          </a:p>
          <a:p>
            <a:r>
              <a:rPr lang="en-US" altLang="ko-KR" dirty="0">
                <a:solidFill>
                  <a:srgbClr val="7030A0"/>
                </a:solidFill>
              </a:rPr>
              <a:t>-</a:t>
            </a:r>
            <a:r>
              <a:rPr lang="ko-KR" altLang="en-US" dirty="0">
                <a:solidFill>
                  <a:srgbClr val="7030A0"/>
                </a:solidFill>
              </a:rPr>
              <a:t>문의하기</a:t>
            </a:r>
            <a:endParaRPr lang="en-US" altLang="ko-KR" dirty="0">
              <a:solidFill>
                <a:srgbClr val="7030A0"/>
              </a:solidFill>
            </a:endParaRPr>
          </a:p>
          <a:p>
            <a:r>
              <a:rPr lang="en-US" altLang="ko-KR" dirty="0">
                <a:solidFill>
                  <a:srgbClr val="7030A0"/>
                </a:solidFill>
              </a:rPr>
              <a:t>-1:1 </a:t>
            </a:r>
            <a:r>
              <a:rPr lang="ko-KR" altLang="en-US" dirty="0">
                <a:solidFill>
                  <a:srgbClr val="7030A0"/>
                </a:solidFill>
              </a:rPr>
              <a:t>채팅문의</a:t>
            </a:r>
            <a:endParaRPr lang="en-US" altLang="ko-KR" dirty="0">
              <a:solidFill>
                <a:srgbClr val="7030A0"/>
              </a:solidFill>
            </a:endParaRPr>
          </a:p>
          <a:p>
            <a:endParaRPr lang="en-US" altLang="ko-KR" dirty="0">
              <a:solidFill>
                <a:srgbClr val="7030A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8B6D64-BB7B-4BC6-901A-EEF544F3B0AC}"/>
              </a:ext>
            </a:extLst>
          </p:cNvPr>
          <p:cNvSpPr/>
          <p:nvPr/>
        </p:nvSpPr>
        <p:spPr>
          <a:xfrm>
            <a:off x="318438" y="643600"/>
            <a:ext cx="339283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경매장</a:t>
            </a:r>
            <a:r>
              <a:rPr lang="en-US" altLang="ko-KR" b="1" dirty="0">
                <a:solidFill>
                  <a:srgbClr val="FF0000"/>
                </a:solidFill>
              </a:rPr>
              <a:t>&amp;</a:t>
            </a:r>
            <a:r>
              <a:rPr lang="ko-KR" altLang="en-US" b="1" dirty="0">
                <a:solidFill>
                  <a:srgbClr val="FF0000"/>
                </a:solidFill>
              </a:rPr>
              <a:t>쇼핑몰 공통기능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-</a:t>
            </a:r>
            <a:r>
              <a:rPr lang="ko-KR" altLang="en-US" dirty="0">
                <a:solidFill>
                  <a:srgbClr val="FF0000"/>
                </a:solidFill>
              </a:rPr>
              <a:t>언어선택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-</a:t>
            </a:r>
            <a:r>
              <a:rPr lang="ko-KR" altLang="en-US" dirty="0">
                <a:solidFill>
                  <a:srgbClr val="FF0000"/>
                </a:solidFill>
              </a:rPr>
              <a:t>통합검색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-</a:t>
            </a:r>
            <a:r>
              <a:rPr lang="ko-KR" altLang="en-US" dirty="0">
                <a:solidFill>
                  <a:srgbClr val="FF0000"/>
                </a:solidFill>
              </a:rPr>
              <a:t>앵커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-</a:t>
            </a:r>
            <a:r>
              <a:rPr lang="ko-KR" altLang="en-US" dirty="0" err="1">
                <a:solidFill>
                  <a:srgbClr val="FF0000"/>
                </a:solidFill>
              </a:rPr>
              <a:t>무한스크롤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-</a:t>
            </a:r>
            <a:r>
              <a:rPr lang="ko-KR" altLang="en-US" dirty="0" err="1">
                <a:solidFill>
                  <a:srgbClr val="FF0000"/>
                </a:solidFill>
              </a:rPr>
              <a:t>상품평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-</a:t>
            </a:r>
            <a:r>
              <a:rPr lang="ko-KR" altLang="en-US" dirty="0">
                <a:solidFill>
                  <a:srgbClr val="FF0000"/>
                </a:solidFill>
              </a:rPr>
              <a:t>판매자의 다른 판매물품 조회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AFD2BD-9854-4A74-AE9E-4A6F4D7C9E13}"/>
              </a:ext>
            </a:extLst>
          </p:cNvPr>
          <p:cNvSpPr/>
          <p:nvPr/>
        </p:nvSpPr>
        <p:spPr>
          <a:xfrm>
            <a:off x="318438" y="3028871"/>
            <a:ext cx="22160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경매장</a:t>
            </a:r>
            <a:endParaRPr lang="en-US" altLang="ko-KR" b="1" dirty="0">
              <a:solidFill>
                <a:srgbClr val="0070C0"/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-</a:t>
            </a:r>
            <a:r>
              <a:rPr lang="ko-KR" altLang="en-US" dirty="0">
                <a:solidFill>
                  <a:srgbClr val="0070C0"/>
                </a:solidFill>
              </a:rPr>
              <a:t>실시간 입찰</a:t>
            </a:r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-</a:t>
            </a:r>
            <a:r>
              <a:rPr lang="ko-KR" altLang="en-US" dirty="0">
                <a:solidFill>
                  <a:srgbClr val="0070C0"/>
                </a:solidFill>
              </a:rPr>
              <a:t>마감시간</a:t>
            </a:r>
            <a:endParaRPr lang="en-US" altLang="ko-KR" dirty="0">
              <a:solidFill>
                <a:srgbClr val="0070C0"/>
              </a:solidFill>
            </a:endParaRPr>
          </a:p>
          <a:p>
            <a:endParaRPr lang="en-US" altLang="ko-KR" dirty="0">
              <a:solidFill>
                <a:srgbClr val="0070C0"/>
              </a:solidFill>
            </a:endParaRPr>
          </a:p>
          <a:p>
            <a:endParaRPr lang="en-US" altLang="ko-KR" dirty="0">
              <a:solidFill>
                <a:srgbClr val="0070C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42F79-DFF8-413D-9513-2B11D0828BCA}"/>
              </a:ext>
            </a:extLst>
          </p:cNvPr>
          <p:cNvSpPr txBox="1"/>
          <p:nvPr/>
        </p:nvSpPr>
        <p:spPr>
          <a:xfrm>
            <a:off x="89762" y="130309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</a:t>
            </a:r>
            <a:r>
              <a:rPr lang="ko-KR" altLang="en-US" dirty="0"/>
              <a:t> 미리보기</a:t>
            </a:r>
          </a:p>
        </p:txBody>
      </p:sp>
    </p:spTree>
    <p:extLst>
      <p:ext uri="{BB962C8B-B14F-4D97-AF65-F5344CB8AC3E}">
        <p14:creationId xmlns:p14="http://schemas.microsoft.com/office/powerpoint/2010/main" val="1731944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6D7493-A48B-45C0-A564-E20091288A4D}"/>
              </a:ext>
            </a:extLst>
          </p:cNvPr>
          <p:cNvSpPr txBox="1"/>
          <p:nvPr/>
        </p:nvSpPr>
        <p:spPr>
          <a:xfrm>
            <a:off x="89762" y="13030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1. </a:t>
            </a:r>
            <a:r>
              <a:rPr lang="ko-KR" altLang="en-US" b="1" u="sng" dirty="0"/>
              <a:t>회원정보 관리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47F80B-9AF1-4FBA-861B-1B3061D91175}"/>
              </a:ext>
            </a:extLst>
          </p:cNvPr>
          <p:cNvSpPr txBox="1"/>
          <p:nvPr/>
        </p:nvSpPr>
        <p:spPr>
          <a:xfrm>
            <a:off x="302426" y="601620"/>
            <a:ext cx="27590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1-1. </a:t>
            </a:r>
            <a:r>
              <a:rPr lang="ko-KR" altLang="en-US" dirty="0"/>
              <a:t>회원 가입을 위해</a:t>
            </a:r>
            <a:endParaRPr lang="en-US" altLang="ko-KR" dirty="0"/>
          </a:p>
          <a:p>
            <a:r>
              <a:rPr lang="ko-KR" altLang="en-US" dirty="0"/>
              <a:t>이름</a:t>
            </a:r>
            <a:r>
              <a:rPr lang="en-US" altLang="ko-KR" dirty="0"/>
              <a:t>,</a:t>
            </a:r>
            <a:r>
              <a:rPr lang="ko-KR" altLang="en-US" dirty="0"/>
              <a:t>주민등록 번호 입력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D1FB3466-FA09-49A8-AC76-62931E094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000" y="677960"/>
            <a:ext cx="6400000" cy="579733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4F6F0B9-7794-4978-A9A9-4515DC749E71}"/>
              </a:ext>
            </a:extLst>
          </p:cNvPr>
          <p:cNvSpPr/>
          <p:nvPr/>
        </p:nvSpPr>
        <p:spPr>
          <a:xfrm flipV="1">
            <a:off x="3714380" y="3590902"/>
            <a:ext cx="4791445" cy="12477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977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95DC1C73-46DD-46FA-ABB0-6B558F567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000" y="677960"/>
            <a:ext cx="6400000" cy="57973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6D7493-A48B-45C0-A564-E20091288A4D}"/>
              </a:ext>
            </a:extLst>
          </p:cNvPr>
          <p:cNvSpPr txBox="1"/>
          <p:nvPr/>
        </p:nvSpPr>
        <p:spPr>
          <a:xfrm>
            <a:off x="89762" y="13030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1. </a:t>
            </a:r>
            <a:r>
              <a:rPr lang="ko-KR" altLang="en-US" b="1" u="sng" dirty="0"/>
              <a:t>회원정보 관리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47F80B-9AF1-4FBA-861B-1B3061D91175}"/>
              </a:ext>
            </a:extLst>
          </p:cNvPr>
          <p:cNvSpPr txBox="1"/>
          <p:nvPr/>
        </p:nvSpPr>
        <p:spPr>
          <a:xfrm>
            <a:off x="302426" y="601620"/>
            <a:ext cx="2444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1-1. </a:t>
            </a:r>
            <a:r>
              <a:rPr lang="ko-KR" altLang="en-US" dirty="0"/>
              <a:t>회원 가입을 위해</a:t>
            </a:r>
            <a:endParaRPr lang="en-US" altLang="ko-KR" dirty="0"/>
          </a:p>
          <a:p>
            <a:r>
              <a:rPr lang="ko-KR" altLang="en-US" dirty="0"/>
              <a:t>휴대폰번호 인증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484A975-F641-47BA-BDA0-F4B4A07A9AA3}"/>
              </a:ext>
            </a:extLst>
          </p:cNvPr>
          <p:cNvSpPr/>
          <p:nvPr/>
        </p:nvSpPr>
        <p:spPr>
          <a:xfrm flipV="1">
            <a:off x="6629399" y="4527120"/>
            <a:ext cx="1393457" cy="2914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말풍선: 사각형 13">
            <a:extLst>
              <a:ext uri="{FF2B5EF4-FFF2-40B4-BE49-F238E27FC236}">
                <a16:creationId xmlns:a16="http://schemas.microsoft.com/office/drawing/2014/main" id="{451733AB-11C1-421C-8EC6-08A54D7DE8A9}"/>
              </a:ext>
            </a:extLst>
          </p:cNvPr>
          <p:cNvSpPr/>
          <p:nvPr/>
        </p:nvSpPr>
        <p:spPr>
          <a:xfrm>
            <a:off x="7326127" y="4968052"/>
            <a:ext cx="1469486" cy="452586"/>
          </a:xfrm>
          <a:prstGeom prst="wedgeRectCallout">
            <a:avLst>
              <a:gd name="adj1" fmla="val -22101"/>
              <a:gd name="adj2" fmla="val -78023"/>
            </a:avLst>
          </a:prstGeom>
          <a:solidFill>
            <a:srgbClr val="06BAB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휴대폰 인증 </a:t>
            </a:r>
            <a:r>
              <a:rPr lang="en-US" altLang="ko-KR" sz="1200" dirty="0"/>
              <a:t>API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7764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71CAF2F-8E39-4995-BF8A-F9E1A2CFB209}"/>
              </a:ext>
            </a:extLst>
          </p:cNvPr>
          <p:cNvSpPr txBox="1"/>
          <p:nvPr/>
        </p:nvSpPr>
        <p:spPr>
          <a:xfrm>
            <a:off x="89762" y="13030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1. </a:t>
            </a:r>
            <a:r>
              <a:rPr lang="ko-KR" altLang="en-US" b="1" u="sng" dirty="0"/>
              <a:t>회원정보 관리 기능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3E43271A-08A5-47CA-8A6B-F6786E6F7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000" y="676276"/>
            <a:ext cx="6400000" cy="579733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F00B0B4-9025-44DD-A586-675AD3BA446F}"/>
              </a:ext>
            </a:extLst>
          </p:cNvPr>
          <p:cNvSpPr/>
          <p:nvPr/>
        </p:nvSpPr>
        <p:spPr>
          <a:xfrm flipV="1">
            <a:off x="3607593" y="2855466"/>
            <a:ext cx="4976814" cy="26309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47FCDE-71F2-4520-AFF9-9F4D6721E06B}"/>
              </a:ext>
            </a:extLst>
          </p:cNvPr>
          <p:cNvSpPr txBox="1"/>
          <p:nvPr/>
        </p:nvSpPr>
        <p:spPr>
          <a:xfrm>
            <a:off x="302426" y="601620"/>
            <a:ext cx="3733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1-1. </a:t>
            </a:r>
            <a:r>
              <a:rPr lang="ko-KR" altLang="en-US" dirty="0"/>
              <a:t>회원 가입을 위해 </a:t>
            </a:r>
            <a:endParaRPr lang="en-US" altLang="ko-KR" dirty="0"/>
          </a:p>
          <a:p>
            <a:r>
              <a:rPr lang="ko-KR" altLang="en-US" dirty="0"/>
              <a:t>아이디</a:t>
            </a:r>
            <a:r>
              <a:rPr lang="en-US" altLang="ko-KR" dirty="0"/>
              <a:t>,</a:t>
            </a:r>
            <a:r>
              <a:rPr lang="ko-KR" altLang="en-US" dirty="0"/>
              <a:t>비밀번호</a:t>
            </a:r>
            <a:r>
              <a:rPr lang="en-US" altLang="ko-KR" dirty="0"/>
              <a:t>,</a:t>
            </a:r>
            <a:r>
              <a:rPr lang="ko-KR" altLang="en-US" dirty="0"/>
              <a:t>이메일</a:t>
            </a:r>
            <a:r>
              <a:rPr lang="en-US" altLang="ko-KR" dirty="0"/>
              <a:t>,</a:t>
            </a:r>
            <a:r>
              <a:rPr lang="ko-KR" altLang="en-US" dirty="0"/>
              <a:t>주소 입력</a:t>
            </a:r>
          </a:p>
        </p:txBody>
      </p:sp>
    </p:spTree>
    <p:extLst>
      <p:ext uri="{BB962C8B-B14F-4D97-AF65-F5344CB8AC3E}">
        <p14:creationId xmlns:p14="http://schemas.microsoft.com/office/powerpoint/2010/main" val="4293778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BB5070F4-3973-4787-B895-595144DBA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000" y="1573000"/>
            <a:ext cx="6400000" cy="371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ED357F-A5C2-4BF4-8AC1-CF9137AD971F}"/>
              </a:ext>
            </a:extLst>
          </p:cNvPr>
          <p:cNvSpPr txBox="1"/>
          <p:nvPr/>
        </p:nvSpPr>
        <p:spPr>
          <a:xfrm>
            <a:off x="523783" y="3577701"/>
            <a:ext cx="182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C42DDB-664E-46FA-9D68-C8E2FD120E6A}"/>
              </a:ext>
            </a:extLst>
          </p:cNvPr>
          <p:cNvSpPr txBox="1"/>
          <p:nvPr/>
        </p:nvSpPr>
        <p:spPr>
          <a:xfrm>
            <a:off x="89762" y="13030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1. </a:t>
            </a:r>
            <a:r>
              <a:rPr lang="ko-KR" altLang="en-US" b="1" u="sng" dirty="0"/>
              <a:t>회원정보 관리 기능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8913EB-7548-44E6-8D51-7999A29C0B38}"/>
              </a:ext>
            </a:extLst>
          </p:cNvPr>
          <p:cNvSpPr txBox="1"/>
          <p:nvPr/>
        </p:nvSpPr>
        <p:spPr>
          <a:xfrm>
            <a:off x="126919" y="663764"/>
            <a:ext cx="456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1-2. </a:t>
            </a:r>
            <a:r>
              <a:rPr lang="ko-KR" altLang="en-US" dirty="0"/>
              <a:t>소셜 </a:t>
            </a:r>
            <a:r>
              <a:rPr lang="en-US" altLang="ko-KR" dirty="0"/>
              <a:t>Account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활용하여</a:t>
            </a:r>
            <a:endParaRPr lang="en-US" altLang="ko-KR" dirty="0"/>
          </a:p>
          <a:p>
            <a:r>
              <a:rPr lang="ko-KR" altLang="en-US" dirty="0"/>
              <a:t>회원관리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F95C08-2F50-43A5-A352-0356B68E193C}"/>
              </a:ext>
            </a:extLst>
          </p:cNvPr>
          <p:cNvSpPr/>
          <p:nvPr/>
        </p:nvSpPr>
        <p:spPr>
          <a:xfrm flipV="1">
            <a:off x="3933140" y="3762367"/>
            <a:ext cx="2305735" cy="3238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6EE6687B-D66F-41C4-8226-AF8FAD2F8734}"/>
              </a:ext>
            </a:extLst>
          </p:cNvPr>
          <p:cNvSpPr/>
          <p:nvPr/>
        </p:nvSpPr>
        <p:spPr>
          <a:xfrm>
            <a:off x="6405309" y="4086225"/>
            <a:ext cx="2081466" cy="638175"/>
          </a:xfrm>
          <a:prstGeom prst="wedgeRectCallout">
            <a:avLst>
              <a:gd name="adj1" fmla="val -63334"/>
              <a:gd name="adj2" fmla="val -44875"/>
            </a:avLst>
          </a:prstGeom>
          <a:solidFill>
            <a:srgbClr val="06BAB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소셜 </a:t>
            </a:r>
            <a:r>
              <a:rPr lang="ko-KR" altLang="en-US" dirty="0" err="1"/>
              <a:t>어카운트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8236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276CF2-2320-4701-8A66-14EAA65C9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000" y="848430"/>
            <a:ext cx="6400000" cy="56278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3C7738-A94F-44CB-BB9A-03BAADB96935}"/>
              </a:ext>
            </a:extLst>
          </p:cNvPr>
          <p:cNvSpPr txBox="1"/>
          <p:nvPr/>
        </p:nvSpPr>
        <p:spPr>
          <a:xfrm>
            <a:off x="89762" y="13030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1. </a:t>
            </a:r>
            <a:r>
              <a:rPr lang="ko-KR" altLang="en-US" b="1" u="sng" dirty="0"/>
              <a:t>회원정보 관리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EF778F-1044-4B1A-8FEB-77F31FACFE19}"/>
              </a:ext>
            </a:extLst>
          </p:cNvPr>
          <p:cNvSpPr txBox="1"/>
          <p:nvPr/>
        </p:nvSpPr>
        <p:spPr>
          <a:xfrm>
            <a:off x="126919" y="663764"/>
            <a:ext cx="456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1-3. </a:t>
            </a:r>
            <a:r>
              <a:rPr lang="ko-KR" altLang="en-US" dirty="0"/>
              <a:t>회원정보 수정 기능</a:t>
            </a:r>
            <a:r>
              <a:rPr lang="en-US" altLang="ko-KR" dirty="0"/>
              <a:t>(CRUD)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72020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3A4D0D93-8645-4A41-9F13-8CE62AB04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000" y="663764"/>
            <a:ext cx="6400000" cy="58143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0A3F0F-2315-4331-BCB9-4CC9D48B1FC2}"/>
              </a:ext>
            </a:extLst>
          </p:cNvPr>
          <p:cNvSpPr txBox="1"/>
          <p:nvPr/>
        </p:nvSpPr>
        <p:spPr>
          <a:xfrm>
            <a:off x="89762" y="13030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1. </a:t>
            </a:r>
            <a:r>
              <a:rPr lang="ko-KR" altLang="en-US" b="1" u="sng" dirty="0"/>
              <a:t>회원정보 관리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B72700-A45C-478B-97D1-C65C3EE9F1F2}"/>
              </a:ext>
            </a:extLst>
          </p:cNvPr>
          <p:cNvSpPr txBox="1"/>
          <p:nvPr/>
        </p:nvSpPr>
        <p:spPr>
          <a:xfrm>
            <a:off x="126919" y="663764"/>
            <a:ext cx="2417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1-4. </a:t>
            </a:r>
            <a:r>
              <a:rPr lang="ko-KR" altLang="en-US" dirty="0"/>
              <a:t>결제수단 관리</a:t>
            </a:r>
            <a:endParaRPr lang="en-US" altLang="ko-KR" dirty="0"/>
          </a:p>
          <a:p>
            <a:r>
              <a:rPr lang="en-US" altLang="ko-KR" dirty="0"/>
              <a:t>      (</a:t>
            </a:r>
            <a:r>
              <a:rPr lang="ko-KR" altLang="en-US" dirty="0"/>
              <a:t>결제 </a:t>
            </a:r>
            <a:r>
              <a:rPr lang="en-US" altLang="ko-KR" dirty="0"/>
              <a:t>API)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830BB7-F85B-4810-B110-9FD6A5A6A45C}"/>
              </a:ext>
            </a:extLst>
          </p:cNvPr>
          <p:cNvSpPr/>
          <p:nvPr/>
        </p:nvSpPr>
        <p:spPr>
          <a:xfrm flipV="1">
            <a:off x="6828249" y="4677475"/>
            <a:ext cx="2087152" cy="446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말풍선: 사각형 16">
            <a:extLst>
              <a:ext uri="{FF2B5EF4-FFF2-40B4-BE49-F238E27FC236}">
                <a16:creationId xmlns:a16="http://schemas.microsoft.com/office/drawing/2014/main" id="{9CD801A3-74AF-4642-9755-A10410256763}"/>
              </a:ext>
            </a:extLst>
          </p:cNvPr>
          <p:cNvSpPr/>
          <p:nvPr/>
        </p:nvSpPr>
        <p:spPr>
          <a:xfrm>
            <a:off x="4689694" y="2281226"/>
            <a:ext cx="1586901" cy="428902"/>
          </a:xfrm>
          <a:prstGeom prst="wedgeRectCallout">
            <a:avLst>
              <a:gd name="adj1" fmla="val -42499"/>
              <a:gd name="adj2" fmla="val -83683"/>
            </a:avLst>
          </a:prstGeom>
          <a:solidFill>
            <a:srgbClr val="06BAB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결제 </a:t>
            </a:r>
            <a:r>
              <a:rPr lang="en-US" altLang="ko-KR" sz="2000" dirty="0"/>
              <a:t>API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74624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17881CE-D0D4-4BC1-BF9B-0164596BFEDB}"/>
              </a:ext>
            </a:extLst>
          </p:cNvPr>
          <p:cNvSpPr txBox="1"/>
          <p:nvPr/>
        </p:nvSpPr>
        <p:spPr>
          <a:xfrm>
            <a:off x="89762" y="130309"/>
            <a:ext cx="2157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2. </a:t>
            </a:r>
            <a:r>
              <a:rPr lang="ko-KR" altLang="en-US" b="1" u="sng" dirty="0" err="1"/>
              <a:t>회원별</a:t>
            </a:r>
            <a:r>
              <a:rPr lang="ko-KR" altLang="en-US" b="1" u="sng" dirty="0"/>
              <a:t> 추가기능</a:t>
            </a:r>
            <a:endParaRPr lang="en-US" altLang="ko-KR" b="1" u="sng" dirty="0"/>
          </a:p>
          <a:p>
            <a:endParaRPr lang="en-US" altLang="ko-KR" b="1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365227-8950-46E7-B01B-09963FF42804}"/>
              </a:ext>
            </a:extLst>
          </p:cNvPr>
          <p:cNvSpPr txBox="1"/>
          <p:nvPr/>
        </p:nvSpPr>
        <p:spPr>
          <a:xfrm>
            <a:off x="0" y="745615"/>
            <a:ext cx="388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1-1. </a:t>
            </a:r>
            <a:r>
              <a:rPr lang="ko-KR" altLang="en-US" dirty="0" err="1"/>
              <a:t>배송지</a:t>
            </a:r>
            <a:r>
              <a:rPr lang="ko-KR" altLang="en-US" dirty="0"/>
              <a:t> 관리</a:t>
            </a:r>
            <a:r>
              <a:rPr lang="en-US" altLang="ko-KR" dirty="0"/>
              <a:t>(</a:t>
            </a:r>
            <a:r>
              <a:rPr lang="ko-KR" altLang="en-US" dirty="0"/>
              <a:t>지도 </a:t>
            </a:r>
            <a:r>
              <a:rPr lang="en-US" altLang="ko-KR" dirty="0"/>
              <a:t>API)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2EE12B05-373C-4308-912A-B4D73DF19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342" y="745615"/>
            <a:ext cx="4974738" cy="583184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4A955DD-4715-4C3F-A4B4-85A8FA1E32F0}"/>
              </a:ext>
            </a:extLst>
          </p:cNvPr>
          <p:cNvSpPr/>
          <p:nvPr/>
        </p:nvSpPr>
        <p:spPr>
          <a:xfrm flipH="1" flipV="1">
            <a:off x="7437120" y="4104638"/>
            <a:ext cx="425768" cy="1219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말풍선: 사각형 13">
            <a:extLst>
              <a:ext uri="{FF2B5EF4-FFF2-40B4-BE49-F238E27FC236}">
                <a16:creationId xmlns:a16="http://schemas.microsoft.com/office/drawing/2014/main" id="{79A086A5-0D45-4C47-A9BF-E91453B67496}"/>
              </a:ext>
            </a:extLst>
          </p:cNvPr>
          <p:cNvSpPr/>
          <p:nvPr/>
        </p:nvSpPr>
        <p:spPr>
          <a:xfrm>
            <a:off x="451084" y="1503024"/>
            <a:ext cx="6095238" cy="2509000"/>
          </a:xfrm>
          <a:prstGeom prst="wedgeRectCallout">
            <a:avLst>
              <a:gd name="adj1" fmla="val 63084"/>
              <a:gd name="adj2" fmla="val 45416"/>
            </a:avLst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B1853DBB-2FDA-4083-8694-B6CC9A477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98" y="1705143"/>
            <a:ext cx="5323810" cy="2104762"/>
          </a:xfrm>
          <a:prstGeom prst="rect">
            <a:avLst/>
          </a:prstGeom>
        </p:spPr>
      </p:pic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D5E1B535-DF5B-4994-AAED-93355AA09575}"/>
              </a:ext>
            </a:extLst>
          </p:cNvPr>
          <p:cNvSpPr/>
          <p:nvPr/>
        </p:nvSpPr>
        <p:spPr>
          <a:xfrm>
            <a:off x="3498703" y="1837335"/>
            <a:ext cx="1959016" cy="452586"/>
          </a:xfrm>
          <a:prstGeom prst="wedgeRectCallout">
            <a:avLst>
              <a:gd name="adj1" fmla="val -40920"/>
              <a:gd name="adj2" fmla="val 98985"/>
            </a:avLst>
          </a:prstGeom>
          <a:solidFill>
            <a:srgbClr val="06BAB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지도 </a:t>
            </a:r>
            <a:r>
              <a:rPr lang="en-US" altLang="ko-KR" sz="1200" dirty="0">
                <a:solidFill>
                  <a:schemeClr val="tx1"/>
                </a:solidFill>
              </a:rPr>
              <a:t>API (</a:t>
            </a:r>
            <a:r>
              <a:rPr lang="ko-KR" altLang="en-US" sz="1200" dirty="0">
                <a:solidFill>
                  <a:schemeClr val="tx1"/>
                </a:solidFill>
              </a:rPr>
              <a:t>검색위치 기준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1118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CB2298F-3CF8-42A6-A316-BCDD2033F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178" y="776640"/>
            <a:ext cx="7039644" cy="58051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068BB0-1327-4E40-A372-7C6E45F15CED}"/>
              </a:ext>
            </a:extLst>
          </p:cNvPr>
          <p:cNvSpPr txBox="1"/>
          <p:nvPr/>
        </p:nvSpPr>
        <p:spPr>
          <a:xfrm>
            <a:off x="89762" y="130309"/>
            <a:ext cx="2157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2. </a:t>
            </a:r>
            <a:r>
              <a:rPr lang="ko-KR" altLang="en-US" b="1" u="sng" dirty="0" err="1"/>
              <a:t>회원별</a:t>
            </a:r>
            <a:r>
              <a:rPr lang="ko-KR" altLang="en-US" b="1" u="sng" dirty="0"/>
              <a:t> 추가기능</a:t>
            </a:r>
            <a:endParaRPr lang="en-US" altLang="ko-KR" b="1" u="sng" dirty="0"/>
          </a:p>
          <a:p>
            <a:endParaRPr lang="en-US" altLang="ko-KR" b="1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DFFEC3-BA02-4826-BA14-381BF576EB81}"/>
              </a:ext>
            </a:extLst>
          </p:cNvPr>
          <p:cNvSpPr txBox="1"/>
          <p:nvPr/>
        </p:nvSpPr>
        <p:spPr>
          <a:xfrm>
            <a:off x="0" y="745615"/>
            <a:ext cx="388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1-2. </a:t>
            </a:r>
            <a:r>
              <a:rPr lang="ko-KR" altLang="en-US" dirty="0"/>
              <a:t>주문내역 조회</a:t>
            </a:r>
            <a:r>
              <a:rPr lang="en-US" altLang="ko-KR" dirty="0"/>
              <a:t>(</a:t>
            </a:r>
            <a:r>
              <a:rPr lang="ko-KR" altLang="en-US" dirty="0"/>
              <a:t>캘린더 </a:t>
            </a:r>
            <a:r>
              <a:rPr lang="en-US" altLang="ko-KR" dirty="0"/>
              <a:t>API)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89E5BA-98AD-4875-9115-C8B82D0600F6}"/>
              </a:ext>
            </a:extLst>
          </p:cNvPr>
          <p:cNvSpPr/>
          <p:nvPr/>
        </p:nvSpPr>
        <p:spPr>
          <a:xfrm flipH="1" flipV="1">
            <a:off x="6750984" y="2251625"/>
            <a:ext cx="2659716" cy="11773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40B4FED8-9D72-4B4F-8DE9-5B33F37DC65C}"/>
              </a:ext>
            </a:extLst>
          </p:cNvPr>
          <p:cNvSpPr/>
          <p:nvPr/>
        </p:nvSpPr>
        <p:spPr>
          <a:xfrm>
            <a:off x="8213011" y="3564907"/>
            <a:ext cx="1469486" cy="452586"/>
          </a:xfrm>
          <a:prstGeom prst="wedgeRectCallout">
            <a:avLst>
              <a:gd name="adj1" fmla="val -22101"/>
              <a:gd name="adj2" fmla="val -78023"/>
            </a:avLst>
          </a:prstGeom>
          <a:solidFill>
            <a:srgbClr val="06BAB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캘린더 </a:t>
            </a:r>
            <a:r>
              <a:rPr lang="en-US" altLang="ko-KR" sz="1200" dirty="0"/>
              <a:t>API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22984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지도이(가) 표시된 사진&#10;&#10;자동 생성된 설명">
            <a:extLst>
              <a:ext uri="{FF2B5EF4-FFF2-40B4-BE49-F238E27FC236}">
                <a16:creationId xmlns:a16="http://schemas.microsoft.com/office/drawing/2014/main" id="{B25B9B2B-6373-47C7-B15B-5F05328C9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067" y="663764"/>
            <a:ext cx="7291866" cy="5641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9EA393-3B23-4A32-88AE-45D3478BA77E}"/>
              </a:ext>
            </a:extLst>
          </p:cNvPr>
          <p:cNvSpPr txBox="1"/>
          <p:nvPr/>
        </p:nvSpPr>
        <p:spPr>
          <a:xfrm>
            <a:off x="89762" y="130309"/>
            <a:ext cx="3047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3. </a:t>
            </a:r>
            <a:r>
              <a:rPr lang="ko-KR" altLang="en-US" b="1" u="sng" dirty="0"/>
              <a:t>경매장</a:t>
            </a:r>
            <a:r>
              <a:rPr lang="en-US" altLang="ko-KR" b="1" u="sng" dirty="0"/>
              <a:t>&amp;</a:t>
            </a:r>
            <a:r>
              <a:rPr lang="ko-KR" altLang="en-US" b="1" u="sng" dirty="0"/>
              <a:t>쇼핑몰 공통기능</a:t>
            </a:r>
            <a:endParaRPr lang="en-US" altLang="ko-KR" b="1" u="sng" dirty="0"/>
          </a:p>
          <a:p>
            <a:endParaRPr lang="en-US" altLang="ko-KR" b="1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7BEA77-3241-4C88-9D5A-E2C498C55158}"/>
              </a:ext>
            </a:extLst>
          </p:cNvPr>
          <p:cNvSpPr txBox="1"/>
          <p:nvPr/>
        </p:nvSpPr>
        <p:spPr>
          <a:xfrm>
            <a:off x="15160" y="663764"/>
            <a:ext cx="349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1-1. </a:t>
            </a:r>
            <a:r>
              <a:rPr lang="ko-KR" altLang="en-US" dirty="0"/>
              <a:t>언어선택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817D36-C459-4BF1-8DA8-C2EDD7BE2DD8}"/>
              </a:ext>
            </a:extLst>
          </p:cNvPr>
          <p:cNvSpPr/>
          <p:nvPr/>
        </p:nvSpPr>
        <p:spPr>
          <a:xfrm flipV="1">
            <a:off x="2805113" y="776639"/>
            <a:ext cx="966787" cy="2996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65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9444902-3773-48D1-8ECE-C21EBDA7CE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83" t="19444" r="23667" b="7851"/>
          <a:stretch/>
        </p:blipFill>
        <p:spPr>
          <a:xfrm>
            <a:off x="3687059" y="823564"/>
            <a:ext cx="6940301" cy="548476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04F944-0CED-4C21-B041-9D50F7EDF203}"/>
              </a:ext>
            </a:extLst>
          </p:cNvPr>
          <p:cNvSpPr/>
          <p:nvPr/>
        </p:nvSpPr>
        <p:spPr>
          <a:xfrm flipV="1">
            <a:off x="3687059" y="1333378"/>
            <a:ext cx="3428156" cy="2593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61E1E8-4939-4940-A79A-6007A995F189}"/>
              </a:ext>
            </a:extLst>
          </p:cNvPr>
          <p:cNvSpPr txBox="1"/>
          <p:nvPr/>
        </p:nvSpPr>
        <p:spPr>
          <a:xfrm>
            <a:off x="471419" y="964046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•</a:t>
            </a:r>
            <a:r>
              <a:rPr lang="ko-KR" altLang="en-US" dirty="0"/>
              <a:t> 일반회원 가입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9F0BC-DAC3-4BAB-99B5-C2C8B7AADA0C}"/>
              </a:ext>
            </a:extLst>
          </p:cNvPr>
          <p:cNvSpPr txBox="1"/>
          <p:nvPr/>
        </p:nvSpPr>
        <p:spPr>
          <a:xfrm>
            <a:off x="217083" y="130309"/>
            <a:ext cx="26324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u="sng" dirty="0"/>
              <a:t>1.</a:t>
            </a:r>
            <a:r>
              <a:rPr lang="ko-KR" altLang="en-US" sz="2000" b="1" u="sng" dirty="0"/>
              <a:t> 회원정보 관리기능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224247-83A7-444F-B22B-B5351FB815A4}"/>
              </a:ext>
            </a:extLst>
          </p:cNvPr>
          <p:cNvSpPr/>
          <p:nvPr/>
        </p:nvSpPr>
        <p:spPr>
          <a:xfrm>
            <a:off x="203576" y="2263885"/>
            <a:ext cx="4266823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※ </a:t>
            </a:r>
            <a:r>
              <a:rPr lang="ko-KR" altLang="en-US" dirty="0"/>
              <a:t>이름</a:t>
            </a:r>
            <a:r>
              <a:rPr lang="en-US" altLang="ko-KR" dirty="0"/>
              <a:t>/</a:t>
            </a:r>
            <a:r>
              <a:rPr lang="ko-KR" altLang="en-US" dirty="0"/>
              <a:t>이메일</a:t>
            </a:r>
            <a:r>
              <a:rPr lang="en-US" altLang="ko-KR" dirty="0"/>
              <a:t>/</a:t>
            </a:r>
            <a:r>
              <a:rPr lang="ko-KR" altLang="en-US" dirty="0"/>
              <a:t>비밀번호</a:t>
            </a:r>
            <a:r>
              <a:rPr lang="en-US" altLang="ko-KR" dirty="0"/>
              <a:t>/</a:t>
            </a:r>
            <a:r>
              <a:rPr lang="ko-KR" altLang="en-US" dirty="0"/>
              <a:t>휴대폰을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활용하여 중복검사</a:t>
            </a:r>
          </a:p>
        </p:txBody>
      </p:sp>
    </p:spTree>
    <p:extLst>
      <p:ext uri="{BB962C8B-B14F-4D97-AF65-F5344CB8AC3E}">
        <p14:creationId xmlns:p14="http://schemas.microsoft.com/office/powerpoint/2010/main" val="41040566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지도이(가) 표시된 사진&#10;&#10;자동 생성된 설명">
            <a:extLst>
              <a:ext uri="{FF2B5EF4-FFF2-40B4-BE49-F238E27FC236}">
                <a16:creationId xmlns:a16="http://schemas.microsoft.com/office/drawing/2014/main" id="{40ADD13C-4540-4A16-BDCD-3175A9A68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067" y="663764"/>
            <a:ext cx="7291866" cy="5641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9EA393-3B23-4A32-88AE-45D3478BA77E}"/>
              </a:ext>
            </a:extLst>
          </p:cNvPr>
          <p:cNvSpPr txBox="1"/>
          <p:nvPr/>
        </p:nvSpPr>
        <p:spPr>
          <a:xfrm>
            <a:off x="89762" y="130309"/>
            <a:ext cx="3047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3. </a:t>
            </a:r>
            <a:r>
              <a:rPr lang="ko-KR" altLang="en-US" b="1" u="sng" dirty="0"/>
              <a:t>경매장</a:t>
            </a:r>
            <a:r>
              <a:rPr lang="en-US" altLang="ko-KR" b="1" u="sng" dirty="0"/>
              <a:t>&amp;</a:t>
            </a:r>
            <a:r>
              <a:rPr lang="ko-KR" altLang="en-US" b="1" u="sng" dirty="0"/>
              <a:t>쇼핑몰 공통기능</a:t>
            </a:r>
            <a:endParaRPr lang="en-US" altLang="ko-KR" b="1" u="sng" dirty="0"/>
          </a:p>
          <a:p>
            <a:endParaRPr lang="en-US" altLang="ko-KR" b="1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7BEA77-3241-4C88-9D5A-E2C498C55158}"/>
              </a:ext>
            </a:extLst>
          </p:cNvPr>
          <p:cNvSpPr txBox="1"/>
          <p:nvPr/>
        </p:nvSpPr>
        <p:spPr>
          <a:xfrm>
            <a:off x="15160" y="663764"/>
            <a:ext cx="349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1-2. </a:t>
            </a:r>
            <a:r>
              <a:rPr lang="ko-KR" altLang="en-US" dirty="0"/>
              <a:t>통합검색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2E4728B-B849-4FCD-81EC-73221D56F75F}"/>
              </a:ext>
            </a:extLst>
          </p:cNvPr>
          <p:cNvSpPr/>
          <p:nvPr/>
        </p:nvSpPr>
        <p:spPr>
          <a:xfrm flipH="1" flipV="1">
            <a:off x="5424486" y="776640"/>
            <a:ext cx="1328737" cy="2853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787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BF7342-C754-4E82-B071-C0B2D074D7A3}"/>
              </a:ext>
            </a:extLst>
          </p:cNvPr>
          <p:cNvSpPr txBox="1"/>
          <p:nvPr/>
        </p:nvSpPr>
        <p:spPr>
          <a:xfrm>
            <a:off x="89762" y="130309"/>
            <a:ext cx="3047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3. </a:t>
            </a:r>
            <a:r>
              <a:rPr lang="ko-KR" altLang="en-US" b="1" u="sng" dirty="0"/>
              <a:t>경매장</a:t>
            </a:r>
            <a:r>
              <a:rPr lang="en-US" altLang="ko-KR" b="1" u="sng" dirty="0"/>
              <a:t>&amp;</a:t>
            </a:r>
            <a:r>
              <a:rPr lang="ko-KR" altLang="en-US" b="1" u="sng" dirty="0"/>
              <a:t>쇼핑몰 공통기능</a:t>
            </a:r>
            <a:endParaRPr lang="en-US" altLang="ko-KR" b="1" u="sng" dirty="0"/>
          </a:p>
          <a:p>
            <a:endParaRPr lang="en-US" altLang="ko-KR" b="1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988C96-C8B1-4C86-A588-C4CA829EE2F7}"/>
              </a:ext>
            </a:extLst>
          </p:cNvPr>
          <p:cNvSpPr txBox="1"/>
          <p:nvPr/>
        </p:nvSpPr>
        <p:spPr>
          <a:xfrm>
            <a:off x="15160" y="663764"/>
            <a:ext cx="349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1-2. </a:t>
            </a:r>
            <a:r>
              <a:rPr lang="ko-KR" altLang="en-US" dirty="0"/>
              <a:t>통합검색</a:t>
            </a: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145B1B0B-F915-431C-A69E-594D04207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613" y="663764"/>
            <a:ext cx="7324773" cy="460850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A7C172-20A9-4F3C-B32C-749B13A3B74A}"/>
              </a:ext>
            </a:extLst>
          </p:cNvPr>
          <p:cNvSpPr/>
          <p:nvPr/>
        </p:nvSpPr>
        <p:spPr>
          <a:xfrm flipH="1" flipV="1">
            <a:off x="2433613" y="1553719"/>
            <a:ext cx="795362" cy="39032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0493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D25817D-B29C-48EA-9A76-72E2CD844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702" y="654239"/>
            <a:ext cx="6102595" cy="595003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93BB515-2D90-47B4-84FA-28080D3FD619}"/>
              </a:ext>
            </a:extLst>
          </p:cNvPr>
          <p:cNvSpPr/>
          <p:nvPr/>
        </p:nvSpPr>
        <p:spPr>
          <a:xfrm flipH="1" flipV="1">
            <a:off x="8554719" y="3157347"/>
            <a:ext cx="592578" cy="26738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3B7FB-6887-4096-8AAC-CEC8FAABEBCE}"/>
              </a:ext>
            </a:extLst>
          </p:cNvPr>
          <p:cNvSpPr txBox="1"/>
          <p:nvPr/>
        </p:nvSpPr>
        <p:spPr>
          <a:xfrm>
            <a:off x="89762" y="130309"/>
            <a:ext cx="3047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3. </a:t>
            </a:r>
            <a:r>
              <a:rPr lang="ko-KR" altLang="en-US" b="1" u="sng" dirty="0"/>
              <a:t>경매장</a:t>
            </a:r>
            <a:r>
              <a:rPr lang="en-US" altLang="ko-KR" b="1" u="sng" dirty="0"/>
              <a:t>&amp;</a:t>
            </a:r>
            <a:r>
              <a:rPr lang="ko-KR" altLang="en-US" b="1" u="sng" dirty="0"/>
              <a:t>쇼핑몰 공통기능</a:t>
            </a:r>
            <a:endParaRPr lang="en-US" altLang="ko-KR" b="1" u="sng" dirty="0"/>
          </a:p>
          <a:p>
            <a:endParaRPr lang="en-US" altLang="ko-KR" b="1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201398-B8A4-479D-9AA1-794D2D557416}"/>
              </a:ext>
            </a:extLst>
          </p:cNvPr>
          <p:cNvSpPr txBox="1"/>
          <p:nvPr/>
        </p:nvSpPr>
        <p:spPr>
          <a:xfrm>
            <a:off x="15160" y="663764"/>
            <a:ext cx="349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1-3. </a:t>
            </a:r>
            <a:r>
              <a:rPr lang="ko-KR" altLang="en-US" dirty="0"/>
              <a:t>앵커</a:t>
            </a:r>
          </a:p>
        </p:txBody>
      </p:sp>
    </p:spTree>
    <p:extLst>
      <p:ext uri="{BB962C8B-B14F-4D97-AF65-F5344CB8AC3E}">
        <p14:creationId xmlns:p14="http://schemas.microsoft.com/office/powerpoint/2010/main" val="30505038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253B7FB-6887-4096-8AAC-CEC8FAABEBCE}"/>
              </a:ext>
            </a:extLst>
          </p:cNvPr>
          <p:cNvSpPr txBox="1"/>
          <p:nvPr/>
        </p:nvSpPr>
        <p:spPr>
          <a:xfrm>
            <a:off x="89762" y="130309"/>
            <a:ext cx="3047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3. </a:t>
            </a:r>
            <a:r>
              <a:rPr lang="ko-KR" altLang="en-US" b="1" u="sng" dirty="0"/>
              <a:t>경매장</a:t>
            </a:r>
            <a:r>
              <a:rPr lang="en-US" altLang="ko-KR" b="1" u="sng" dirty="0"/>
              <a:t>&amp;</a:t>
            </a:r>
            <a:r>
              <a:rPr lang="ko-KR" altLang="en-US" b="1" u="sng" dirty="0"/>
              <a:t>쇼핑몰 공통기능</a:t>
            </a:r>
            <a:endParaRPr lang="en-US" altLang="ko-KR" b="1" u="sng" dirty="0"/>
          </a:p>
          <a:p>
            <a:endParaRPr lang="en-US" altLang="ko-KR" b="1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201398-B8A4-479D-9AA1-794D2D557416}"/>
              </a:ext>
            </a:extLst>
          </p:cNvPr>
          <p:cNvSpPr txBox="1"/>
          <p:nvPr/>
        </p:nvSpPr>
        <p:spPr>
          <a:xfrm>
            <a:off x="15160" y="663764"/>
            <a:ext cx="349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1-4. </a:t>
            </a:r>
            <a:r>
              <a:rPr lang="ko-KR" altLang="en-US" dirty="0" err="1"/>
              <a:t>무한스크롤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20CE2BE-2C12-4181-9C77-AAD9F599E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702" y="654239"/>
            <a:ext cx="6102595" cy="595003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D4D884C-473E-4030-AFF8-4727A750C8C4}"/>
              </a:ext>
            </a:extLst>
          </p:cNvPr>
          <p:cNvSpPr/>
          <p:nvPr/>
        </p:nvSpPr>
        <p:spPr>
          <a:xfrm flipH="1" flipV="1">
            <a:off x="5308599" y="5632449"/>
            <a:ext cx="1558924" cy="227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0579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6427A7BF-0939-46C8-8CC2-70671937B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176" y="663764"/>
            <a:ext cx="7889875" cy="59256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310ABE-8650-49C8-9F8E-E67A1F499F18}"/>
              </a:ext>
            </a:extLst>
          </p:cNvPr>
          <p:cNvSpPr txBox="1"/>
          <p:nvPr/>
        </p:nvSpPr>
        <p:spPr>
          <a:xfrm>
            <a:off x="89762" y="130309"/>
            <a:ext cx="3047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3. </a:t>
            </a:r>
            <a:r>
              <a:rPr lang="ko-KR" altLang="en-US" b="1" u="sng" dirty="0"/>
              <a:t>경매장</a:t>
            </a:r>
            <a:r>
              <a:rPr lang="en-US" altLang="ko-KR" b="1" u="sng" dirty="0"/>
              <a:t>&amp;</a:t>
            </a:r>
            <a:r>
              <a:rPr lang="ko-KR" altLang="en-US" b="1" u="sng" dirty="0"/>
              <a:t>쇼핑몰 공통기능</a:t>
            </a:r>
            <a:endParaRPr lang="en-US" altLang="ko-KR" b="1" u="sng" dirty="0"/>
          </a:p>
          <a:p>
            <a:endParaRPr lang="en-US" altLang="ko-KR" b="1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748D86-C878-43CA-B9C5-43BBCF0B5883}"/>
              </a:ext>
            </a:extLst>
          </p:cNvPr>
          <p:cNvSpPr txBox="1"/>
          <p:nvPr/>
        </p:nvSpPr>
        <p:spPr>
          <a:xfrm>
            <a:off x="15160" y="663764"/>
            <a:ext cx="388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1-5. </a:t>
            </a:r>
            <a:r>
              <a:rPr lang="ko-KR" altLang="en-US" dirty="0" err="1"/>
              <a:t>상품평</a:t>
            </a:r>
            <a:r>
              <a:rPr lang="ko-KR" altLang="en-US" dirty="0"/>
              <a:t> </a:t>
            </a:r>
            <a:r>
              <a:rPr lang="ko-KR" altLang="en-US" dirty="0" err="1"/>
              <a:t>사진첨부기능</a:t>
            </a:r>
            <a:r>
              <a:rPr lang="en-US" altLang="ko-KR" dirty="0"/>
              <a:t> (</a:t>
            </a:r>
            <a:r>
              <a:rPr lang="ko-KR" altLang="en-US" dirty="0"/>
              <a:t>파일관리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010B9A-5818-4107-BAB4-4387F40C2D76}"/>
              </a:ext>
            </a:extLst>
          </p:cNvPr>
          <p:cNvSpPr/>
          <p:nvPr/>
        </p:nvSpPr>
        <p:spPr>
          <a:xfrm flipH="1" flipV="1">
            <a:off x="9944100" y="1617345"/>
            <a:ext cx="285750" cy="2400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1005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310ABE-8650-49C8-9F8E-E67A1F499F18}"/>
              </a:ext>
            </a:extLst>
          </p:cNvPr>
          <p:cNvSpPr txBox="1"/>
          <p:nvPr/>
        </p:nvSpPr>
        <p:spPr>
          <a:xfrm>
            <a:off x="89762" y="130309"/>
            <a:ext cx="3047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3. </a:t>
            </a:r>
            <a:r>
              <a:rPr lang="ko-KR" altLang="en-US" b="1" u="sng" dirty="0"/>
              <a:t>경매장</a:t>
            </a:r>
            <a:r>
              <a:rPr lang="en-US" altLang="ko-KR" b="1" u="sng" dirty="0"/>
              <a:t>&amp;</a:t>
            </a:r>
            <a:r>
              <a:rPr lang="ko-KR" altLang="en-US" b="1" u="sng" dirty="0"/>
              <a:t>쇼핑몰 공통기능</a:t>
            </a:r>
            <a:endParaRPr lang="en-US" altLang="ko-KR" b="1" u="sng" dirty="0"/>
          </a:p>
          <a:p>
            <a:endParaRPr lang="en-US" altLang="ko-KR" b="1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748D86-C878-43CA-B9C5-43BBCF0B5883}"/>
              </a:ext>
            </a:extLst>
          </p:cNvPr>
          <p:cNvSpPr txBox="1"/>
          <p:nvPr/>
        </p:nvSpPr>
        <p:spPr>
          <a:xfrm>
            <a:off x="15160" y="663764"/>
            <a:ext cx="388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1-6. </a:t>
            </a:r>
            <a:r>
              <a:rPr lang="ko-KR" altLang="en-US" dirty="0" err="1"/>
              <a:t>상품평</a:t>
            </a:r>
            <a:r>
              <a:rPr lang="ko-KR" altLang="en-US" dirty="0"/>
              <a:t> </a:t>
            </a:r>
            <a:r>
              <a:rPr lang="en-US" altLang="ko-KR" dirty="0"/>
              <a:t>(CRUD)</a:t>
            </a:r>
            <a:endParaRPr lang="ko-KR" altLang="en-US" dirty="0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92E90DA6-87AB-4472-A9EA-432796839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176" y="663764"/>
            <a:ext cx="7889875" cy="592563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07775F5-E479-4094-9732-A99DDB87DC3F}"/>
              </a:ext>
            </a:extLst>
          </p:cNvPr>
          <p:cNvSpPr/>
          <p:nvPr/>
        </p:nvSpPr>
        <p:spPr>
          <a:xfrm flipH="1" flipV="1">
            <a:off x="8267699" y="1381125"/>
            <a:ext cx="3522350" cy="476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297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A6B732D-F098-454C-BFB1-D98BC0AD705C}"/>
              </a:ext>
            </a:extLst>
          </p:cNvPr>
          <p:cNvSpPr txBox="1"/>
          <p:nvPr/>
        </p:nvSpPr>
        <p:spPr>
          <a:xfrm>
            <a:off x="89762" y="130309"/>
            <a:ext cx="3047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3. </a:t>
            </a:r>
            <a:r>
              <a:rPr lang="ko-KR" altLang="en-US" b="1" u="sng" dirty="0"/>
              <a:t>경매장</a:t>
            </a:r>
            <a:r>
              <a:rPr lang="en-US" altLang="ko-KR" b="1" u="sng" dirty="0"/>
              <a:t>&amp;</a:t>
            </a:r>
            <a:r>
              <a:rPr lang="ko-KR" altLang="en-US" b="1" u="sng" dirty="0"/>
              <a:t>쇼핑몰 공통기능</a:t>
            </a:r>
            <a:endParaRPr lang="en-US" altLang="ko-KR" b="1" u="sng" dirty="0"/>
          </a:p>
          <a:p>
            <a:endParaRPr lang="en-US" altLang="ko-KR" b="1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E9B9D2-B080-408A-B017-59233FEC0786}"/>
              </a:ext>
            </a:extLst>
          </p:cNvPr>
          <p:cNvSpPr txBox="1"/>
          <p:nvPr/>
        </p:nvSpPr>
        <p:spPr>
          <a:xfrm>
            <a:off x="0" y="745615"/>
            <a:ext cx="3885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1-7. </a:t>
            </a:r>
            <a:r>
              <a:rPr lang="ko-KR" altLang="en-US" dirty="0"/>
              <a:t>판매자의 다른 판매물품조회</a:t>
            </a:r>
            <a:endParaRPr lang="en-US" altLang="ko-KR" dirty="0"/>
          </a:p>
          <a:p>
            <a:r>
              <a:rPr lang="en-US" altLang="ko-KR" dirty="0"/>
              <a:t>(CRUD)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686D16AE-A35B-4028-90E6-588C9BCBC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978" y="1552575"/>
            <a:ext cx="9058043" cy="495173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1C2D424-B67F-43AF-A172-71C3AFEA0E2C}"/>
              </a:ext>
            </a:extLst>
          </p:cNvPr>
          <p:cNvSpPr/>
          <p:nvPr/>
        </p:nvSpPr>
        <p:spPr>
          <a:xfrm flipH="1" flipV="1">
            <a:off x="3657599" y="3200398"/>
            <a:ext cx="1676399" cy="12858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3183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9FC7954-3426-4A30-825C-A879EA7F58A2}"/>
              </a:ext>
            </a:extLst>
          </p:cNvPr>
          <p:cNvSpPr txBox="1"/>
          <p:nvPr/>
        </p:nvSpPr>
        <p:spPr>
          <a:xfrm>
            <a:off x="89762" y="130309"/>
            <a:ext cx="1696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4. </a:t>
            </a:r>
            <a:r>
              <a:rPr lang="ko-KR" altLang="en-US" b="1" u="sng" dirty="0"/>
              <a:t>경매장 기능</a:t>
            </a:r>
            <a:endParaRPr lang="en-US" altLang="ko-KR" b="1" u="sng" dirty="0"/>
          </a:p>
          <a:p>
            <a:endParaRPr lang="en-US" altLang="ko-KR" b="1" u="sng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F3113A09-2148-4967-AF8C-C9AEA9214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942" y="663764"/>
            <a:ext cx="4688115" cy="589719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5383BF-7AD7-4FE7-A141-F257CB239922}"/>
              </a:ext>
            </a:extLst>
          </p:cNvPr>
          <p:cNvSpPr/>
          <p:nvPr/>
        </p:nvSpPr>
        <p:spPr>
          <a:xfrm flipH="1" flipV="1">
            <a:off x="5527039" y="2481580"/>
            <a:ext cx="397511" cy="147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D966F7-9CA1-42B8-BB40-7CEE26E30113}"/>
              </a:ext>
            </a:extLst>
          </p:cNvPr>
          <p:cNvSpPr txBox="1"/>
          <p:nvPr/>
        </p:nvSpPr>
        <p:spPr>
          <a:xfrm>
            <a:off x="0" y="745615"/>
            <a:ext cx="388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1-1. </a:t>
            </a:r>
            <a:r>
              <a:rPr lang="ko-KR" altLang="en-US" dirty="0"/>
              <a:t>실시간 입찰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473433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74BB0476-ED03-496E-836D-8D4EAA8CB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978" y="1552575"/>
            <a:ext cx="9058043" cy="4951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6B732D-F098-454C-BFB1-D98BC0AD705C}"/>
              </a:ext>
            </a:extLst>
          </p:cNvPr>
          <p:cNvSpPr txBox="1"/>
          <p:nvPr/>
        </p:nvSpPr>
        <p:spPr>
          <a:xfrm>
            <a:off x="89762" y="130309"/>
            <a:ext cx="1696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4. </a:t>
            </a:r>
            <a:r>
              <a:rPr lang="ko-KR" altLang="en-US" b="1" u="sng" dirty="0"/>
              <a:t>경매장 기능</a:t>
            </a:r>
            <a:endParaRPr lang="en-US" altLang="ko-KR" b="1" u="sng" dirty="0"/>
          </a:p>
          <a:p>
            <a:endParaRPr lang="en-US" altLang="ko-KR" b="1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E9B9D2-B080-408A-B017-59233FEC0786}"/>
              </a:ext>
            </a:extLst>
          </p:cNvPr>
          <p:cNvSpPr txBox="1"/>
          <p:nvPr/>
        </p:nvSpPr>
        <p:spPr>
          <a:xfrm>
            <a:off x="0" y="745615"/>
            <a:ext cx="388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1-1. </a:t>
            </a:r>
            <a:r>
              <a:rPr lang="ko-KR" altLang="en-US" dirty="0"/>
              <a:t>실시간 입찰</a:t>
            </a:r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C2D424-B67F-43AF-A172-71C3AFEA0E2C}"/>
              </a:ext>
            </a:extLst>
          </p:cNvPr>
          <p:cNvSpPr/>
          <p:nvPr/>
        </p:nvSpPr>
        <p:spPr>
          <a:xfrm flipH="1" flipV="1">
            <a:off x="5438775" y="3588161"/>
            <a:ext cx="2581275" cy="5552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4949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B2E2696C-92C1-480C-BD3A-55DD943BD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978" y="1552575"/>
            <a:ext cx="9058043" cy="4951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6B732D-F098-454C-BFB1-D98BC0AD705C}"/>
              </a:ext>
            </a:extLst>
          </p:cNvPr>
          <p:cNvSpPr txBox="1"/>
          <p:nvPr/>
        </p:nvSpPr>
        <p:spPr>
          <a:xfrm>
            <a:off x="89762" y="130309"/>
            <a:ext cx="1696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4. </a:t>
            </a:r>
            <a:r>
              <a:rPr lang="ko-KR" altLang="en-US" b="1" u="sng" dirty="0"/>
              <a:t>경매장 기능</a:t>
            </a:r>
            <a:endParaRPr lang="en-US" altLang="ko-KR" b="1" u="sng" dirty="0"/>
          </a:p>
          <a:p>
            <a:endParaRPr lang="en-US" altLang="ko-KR" b="1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E9B9D2-B080-408A-B017-59233FEC0786}"/>
              </a:ext>
            </a:extLst>
          </p:cNvPr>
          <p:cNvSpPr txBox="1"/>
          <p:nvPr/>
        </p:nvSpPr>
        <p:spPr>
          <a:xfrm>
            <a:off x="0" y="745615"/>
            <a:ext cx="388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1-2. </a:t>
            </a:r>
            <a:r>
              <a:rPr lang="ko-KR" altLang="en-US" dirty="0"/>
              <a:t>마감시간</a:t>
            </a:r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C2D424-B67F-43AF-A172-71C3AFEA0E2C}"/>
              </a:ext>
            </a:extLst>
          </p:cNvPr>
          <p:cNvSpPr/>
          <p:nvPr/>
        </p:nvSpPr>
        <p:spPr>
          <a:xfrm flipH="1" flipV="1">
            <a:off x="5429249" y="4162425"/>
            <a:ext cx="3000374" cy="2887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287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BF9496C-F760-46AC-A545-5075C5DA3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023" y="760415"/>
            <a:ext cx="6415495" cy="573652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84FB13-AAB3-449B-B666-2ABC59C33CEC}"/>
              </a:ext>
            </a:extLst>
          </p:cNvPr>
          <p:cNvSpPr/>
          <p:nvPr/>
        </p:nvSpPr>
        <p:spPr>
          <a:xfrm flipV="1">
            <a:off x="5241683" y="4737000"/>
            <a:ext cx="2457796" cy="2743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795FAD-1B08-4CA3-AA25-6CF8E1D20142}"/>
              </a:ext>
            </a:extLst>
          </p:cNvPr>
          <p:cNvSpPr txBox="1"/>
          <p:nvPr/>
        </p:nvSpPr>
        <p:spPr>
          <a:xfrm>
            <a:off x="471419" y="964046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•</a:t>
            </a:r>
            <a:r>
              <a:rPr lang="ko-KR" altLang="en-US" dirty="0"/>
              <a:t> 일반회원 가입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1EBD12-3044-4120-A609-A40B02DCE40F}"/>
              </a:ext>
            </a:extLst>
          </p:cNvPr>
          <p:cNvSpPr txBox="1"/>
          <p:nvPr/>
        </p:nvSpPr>
        <p:spPr>
          <a:xfrm>
            <a:off x="217083" y="130309"/>
            <a:ext cx="26324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u="sng" dirty="0"/>
              <a:t>1.</a:t>
            </a:r>
            <a:r>
              <a:rPr lang="ko-KR" altLang="en-US" sz="2000" b="1" u="sng" dirty="0"/>
              <a:t> 회원정보 관리기능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030928-0107-4A6A-8F16-C7D1C074200A}"/>
              </a:ext>
            </a:extLst>
          </p:cNvPr>
          <p:cNvSpPr/>
          <p:nvPr/>
        </p:nvSpPr>
        <p:spPr>
          <a:xfrm>
            <a:off x="362792" y="2538205"/>
            <a:ext cx="36402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※ </a:t>
            </a:r>
            <a:r>
              <a:rPr lang="ko-KR" altLang="en-US" dirty="0"/>
              <a:t>이메일 인증을 통한 중복검사</a:t>
            </a:r>
          </a:p>
        </p:txBody>
      </p:sp>
    </p:spTree>
    <p:extLst>
      <p:ext uri="{BB962C8B-B14F-4D97-AF65-F5344CB8AC3E}">
        <p14:creationId xmlns:p14="http://schemas.microsoft.com/office/powerpoint/2010/main" val="41358628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7A2FA21-522B-4565-A25F-A1A421A5858A}"/>
              </a:ext>
            </a:extLst>
          </p:cNvPr>
          <p:cNvSpPr txBox="1"/>
          <p:nvPr/>
        </p:nvSpPr>
        <p:spPr>
          <a:xfrm>
            <a:off x="89762" y="130309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5. </a:t>
            </a:r>
            <a:r>
              <a:rPr lang="ko-KR" altLang="en-US" b="1" u="sng" dirty="0"/>
              <a:t>고객센터</a:t>
            </a:r>
            <a:endParaRPr lang="en-US" altLang="ko-KR" b="1" u="sng" dirty="0"/>
          </a:p>
        </p:txBody>
      </p:sp>
      <p:pic>
        <p:nvPicPr>
          <p:cNvPr id="9" name="내용 개체 틀 8" descr="스크린샷이(가) 표시된 사진&#10;&#10;자동 생성된 설명">
            <a:extLst>
              <a:ext uri="{FF2B5EF4-FFF2-40B4-BE49-F238E27FC236}">
                <a16:creationId xmlns:a16="http://schemas.microsoft.com/office/drawing/2014/main" id="{43E8B3A3-3B41-470D-B7B0-72A7DF0530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603" y="745615"/>
            <a:ext cx="5808793" cy="582331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0E7C36-AFEB-4DF8-BCD6-06A840214C54}"/>
              </a:ext>
            </a:extLst>
          </p:cNvPr>
          <p:cNvSpPr txBox="1"/>
          <p:nvPr/>
        </p:nvSpPr>
        <p:spPr>
          <a:xfrm>
            <a:off x="0" y="745615"/>
            <a:ext cx="388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1-1. </a:t>
            </a:r>
            <a:r>
              <a:rPr lang="ko-KR" altLang="en-US" dirty="0"/>
              <a:t>문의하기</a:t>
            </a:r>
            <a:r>
              <a:rPr lang="en-US" altLang="ko-KR" dirty="0"/>
              <a:t>(CRUD </a:t>
            </a:r>
            <a:r>
              <a:rPr lang="ko-KR" altLang="en-US" dirty="0"/>
              <a:t>및 파일관리</a:t>
            </a:r>
            <a:r>
              <a:rPr lang="en-US" altLang="ko-KR" dirty="0"/>
              <a:t>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C790FFA-8D41-4A8C-8DBA-8DD40B0E1A3F}"/>
              </a:ext>
            </a:extLst>
          </p:cNvPr>
          <p:cNvSpPr/>
          <p:nvPr/>
        </p:nvSpPr>
        <p:spPr>
          <a:xfrm flipH="1" flipV="1">
            <a:off x="4178300" y="2815485"/>
            <a:ext cx="3308350" cy="22994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8818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8DE8C95-40FC-4BEE-8022-FD9F7317F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926" y="745615"/>
            <a:ext cx="8920596" cy="57709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A2FA21-522B-4565-A25F-A1A421A5858A}"/>
              </a:ext>
            </a:extLst>
          </p:cNvPr>
          <p:cNvSpPr txBox="1"/>
          <p:nvPr/>
        </p:nvSpPr>
        <p:spPr>
          <a:xfrm>
            <a:off x="89762" y="130309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5. </a:t>
            </a:r>
            <a:r>
              <a:rPr lang="ko-KR" altLang="en-US" b="1" u="sng" dirty="0"/>
              <a:t>고객센터</a:t>
            </a:r>
            <a:endParaRPr lang="en-US" altLang="ko-KR" b="1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0E7C36-AFEB-4DF8-BCD6-06A840214C54}"/>
              </a:ext>
            </a:extLst>
          </p:cNvPr>
          <p:cNvSpPr txBox="1"/>
          <p:nvPr/>
        </p:nvSpPr>
        <p:spPr>
          <a:xfrm>
            <a:off x="0" y="745615"/>
            <a:ext cx="388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1-2. 1:1 </a:t>
            </a:r>
            <a:r>
              <a:rPr lang="ko-KR" altLang="en-US" dirty="0"/>
              <a:t>채팅문의</a:t>
            </a:r>
            <a:r>
              <a:rPr lang="en-US" altLang="ko-KR" dirty="0"/>
              <a:t>(</a:t>
            </a:r>
            <a:r>
              <a:rPr lang="ko-KR" altLang="en-US" dirty="0"/>
              <a:t>채팅 </a:t>
            </a:r>
            <a:r>
              <a:rPr lang="en-US" altLang="ko-KR" dirty="0"/>
              <a:t>API)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C790FFA-8D41-4A8C-8DBA-8DD40B0E1A3F}"/>
              </a:ext>
            </a:extLst>
          </p:cNvPr>
          <p:cNvSpPr/>
          <p:nvPr/>
        </p:nvSpPr>
        <p:spPr>
          <a:xfrm flipH="1" flipV="1">
            <a:off x="8933846" y="1324618"/>
            <a:ext cx="997232" cy="2958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2846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BBAD7900-9920-41D7-A904-91A967B00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652430"/>
            <a:ext cx="8839200" cy="59369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644144-7D8B-4878-A03B-0B063502EFA7}"/>
              </a:ext>
            </a:extLst>
          </p:cNvPr>
          <p:cNvSpPr txBox="1"/>
          <p:nvPr/>
        </p:nvSpPr>
        <p:spPr>
          <a:xfrm>
            <a:off x="0" y="745615"/>
            <a:ext cx="3885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1-2. </a:t>
            </a:r>
            <a:r>
              <a:rPr lang="ko-KR" altLang="en-US" dirty="0"/>
              <a:t>채팅</a:t>
            </a:r>
            <a:endParaRPr lang="en-US" altLang="ko-KR" dirty="0"/>
          </a:p>
          <a:p>
            <a:r>
              <a:rPr lang="en-US" altLang="ko-KR" dirty="0"/>
              <a:t>     (</a:t>
            </a:r>
            <a:r>
              <a:rPr lang="ko-KR" altLang="en-US" dirty="0"/>
              <a:t>채팅</a:t>
            </a:r>
            <a:r>
              <a:rPr lang="en-US" altLang="ko-KR" dirty="0"/>
              <a:t>API)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57A1ED-BCE3-4BB7-BADD-AF5924F717E1}"/>
              </a:ext>
            </a:extLst>
          </p:cNvPr>
          <p:cNvSpPr txBox="1"/>
          <p:nvPr/>
        </p:nvSpPr>
        <p:spPr>
          <a:xfrm>
            <a:off x="89762" y="130309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5. </a:t>
            </a:r>
            <a:r>
              <a:rPr lang="ko-KR" altLang="en-US" b="1" u="sng" dirty="0"/>
              <a:t>고객센터</a:t>
            </a:r>
            <a:endParaRPr lang="en-US" altLang="ko-KR" b="1" u="sng" dirty="0"/>
          </a:p>
        </p:txBody>
      </p:sp>
    </p:spTree>
    <p:extLst>
      <p:ext uri="{BB962C8B-B14F-4D97-AF65-F5344CB8AC3E}">
        <p14:creationId xmlns:p14="http://schemas.microsoft.com/office/powerpoint/2010/main" val="40193699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1F1F21-5749-4AA7-B885-530D58B5D01D}"/>
              </a:ext>
            </a:extLst>
          </p:cNvPr>
          <p:cNvSpPr txBox="1"/>
          <p:nvPr/>
        </p:nvSpPr>
        <p:spPr>
          <a:xfrm>
            <a:off x="7581325" y="1439922"/>
            <a:ext cx="18421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</a:t>
            </a:r>
            <a:r>
              <a:rPr lang="ko-KR" altLang="en-US" dirty="0"/>
              <a:t>경매장 기능</a:t>
            </a:r>
            <a:endParaRPr lang="en-US" altLang="ko-KR" dirty="0"/>
          </a:p>
          <a:p>
            <a:r>
              <a:rPr lang="en-US" altLang="ko-KR" dirty="0"/>
              <a:t>  -  </a:t>
            </a:r>
            <a:r>
              <a:rPr lang="ko-KR" altLang="en-US" dirty="0"/>
              <a:t>실시간 입찰</a:t>
            </a:r>
            <a:endParaRPr lang="en-US" altLang="ko-KR" dirty="0"/>
          </a:p>
          <a:p>
            <a:r>
              <a:rPr lang="en-US" altLang="ko-KR" dirty="0"/>
              <a:t>  -  </a:t>
            </a:r>
            <a:r>
              <a:rPr lang="ko-KR" altLang="en-US" dirty="0"/>
              <a:t>마감시간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EC9383-9264-46D1-A39A-1E9DC68B2789}"/>
              </a:ext>
            </a:extLst>
          </p:cNvPr>
          <p:cNvSpPr txBox="1"/>
          <p:nvPr/>
        </p:nvSpPr>
        <p:spPr>
          <a:xfrm>
            <a:off x="1597160" y="899691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※ </a:t>
            </a:r>
            <a:r>
              <a:rPr lang="ko-KR" altLang="en-US" b="1" u="sng" dirty="0"/>
              <a:t>요약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B4A5AB-1343-469C-9832-1DF6BE87961F}"/>
              </a:ext>
            </a:extLst>
          </p:cNvPr>
          <p:cNvSpPr txBox="1"/>
          <p:nvPr/>
        </p:nvSpPr>
        <p:spPr>
          <a:xfrm>
            <a:off x="1597160" y="1439922"/>
            <a:ext cx="5575565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u="sng" dirty="0"/>
              <a:t>회원정보 관리 기능</a:t>
            </a:r>
            <a:endParaRPr lang="en-US" altLang="ko-KR" u="sng" dirty="0"/>
          </a:p>
          <a:p>
            <a:r>
              <a:rPr lang="en-US" altLang="ko-KR" dirty="0"/>
              <a:t>    - </a:t>
            </a:r>
            <a:r>
              <a:rPr lang="ko-KR" altLang="en-US" dirty="0"/>
              <a:t>이름</a:t>
            </a:r>
            <a:r>
              <a:rPr lang="en-US" altLang="ko-KR" dirty="0"/>
              <a:t>,</a:t>
            </a:r>
            <a:r>
              <a:rPr lang="ko-KR" altLang="en-US" dirty="0"/>
              <a:t> 이메일</a:t>
            </a:r>
            <a:r>
              <a:rPr lang="en-US" altLang="ko-KR" dirty="0"/>
              <a:t>, </a:t>
            </a:r>
            <a:r>
              <a:rPr lang="ko-KR" altLang="en-US" dirty="0"/>
              <a:t>비밀번호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휴대폰인증를</a:t>
            </a:r>
            <a:r>
              <a:rPr lang="ko-KR" altLang="en-US" dirty="0"/>
              <a:t> 이용한</a:t>
            </a:r>
            <a:endParaRPr lang="en-US" altLang="ko-KR" dirty="0"/>
          </a:p>
          <a:p>
            <a:r>
              <a:rPr lang="en-US" altLang="ko-KR" dirty="0"/>
              <a:t>      </a:t>
            </a:r>
            <a:r>
              <a:rPr lang="ko-KR" altLang="en-US" dirty="0"/>
              <a:t>회원가입 </a:t>
            </a:r>
            <a:r>
              <a:rPr lang="en-US" altLang="ko-KR" dirty="0"/>
              <a:t>(</a:t>
            </a:r>
            <a:r>
              <a:rPr lang="ko-KR" altLang="en-US" dirty="0"/>
              <a:t>휴대폰 인증</a:t>
            </a:r>
            <a:r>
              <a:rPr lang="en-US" altLang="ko-KR" dirty="0"/>
              <a:t>API)</a:t>
            </a:r>
          </a:p>
          <a:p>
            <a:r>
              <a:rPr lang="en-US" altLang="ko-KR" dirty="0"/>
              <a:t>    - </a:t>
            </a:r>
            <a:r>
              <a:rPr lang="ko-KR" altLang="en-US" dirty="0" err="1"/>
              <a:t>소셜사이트</a:t>
            </a:r>
            <a:r>
              <a:rPr lang="ko-KR" altLang="en-US" dirty="0"/>
              <a:t> 연동한 회원가입</a:t>
            </a:r>
            <a:r>
              <a:rPr lang="en-US" altLang="ko-KR" dirty="0"/>
              <a:t>(</a:t>
            </a:r>
            <a:r>
              <a:rPr lang="ko-KR" altLang="en-US" dirty="0" err="1"/>
              <a:t>소셜어카운트</a:t>
            </a:r>
            <a:r>
              <a:rPr lang="ko-KR" altLang="en-US" dirty="0"/>
              <a:t> </a:t>
            </a:r>
            <a:r>
              <a:rPr lang="en-US" altLang="ko-KR" dirty="0"/>
              <a:t>API)</a:t>
            </a:r>
          </a:p>
          <a:p>
            <a:r>
              <a:rPr lang="en-US" altLang="ko-KR" dirty="0"/>
              <a:t>    - </a:t>
            </a:r>
            <a:r>
              <a:rPr lang="ko-KR" altLang="en-US" dirty="0"/>
              <a:t>결제수단 관리</a:t>
            </a:r>
            <a:r>
              <a:rPr lang="en-US" altLang="ko-KR" dirty="0"/>
              <a:t>(</a:t>
            </a:r>
            <a:r>
              <a:rPr lang="ko-KR" altLang="en-US" dirty="0"/>
              <a:t>결제 </a:t>
            </a:r>
            <a:r>
              <a:rPr lang="en-US" altLang="ko-KR" dirty="0"/>
              <a:t>API)</a:t>
            </a: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u="sng" dirty="0" err="1"/>
              <a:t>회원별</a:t>
            </a:r>
            <a:r>
              <a:rPr lang="ko-KR" altLang="en-US" u="sng" dirty="0"/>
              <a:t> 추가기능</a:t>
            </a:r>
            <a:endParaRPr lang="en-US" altLang="ko-KR" u="sng" dirty="0"/>
          </a:p>
          <a:p>
            <a:r>
              <a:rPr lang="en-US" altLang="ko-KR" dirty="0"/>
              <a:t>    - </a:t>
            </a:r>
            <a:r>
              <a:rPr lang="ko-KR" altLang="en-US" u="sng" dirty="0" err="1"/>
              <a:t>배송지</a:t>
            </a:r>
            <a:r>
              <a:rPr lang="ko-KR" altLang="en-US" u="sng" dirty="0"/>
              <a:t> 관리</a:t>
            </a:r>
            <a:r>
              <a:rPr lang="en-US" altLang="ko-KR" u="sng" dirty="0"/>
              <a:t>(</a:t>
            </a:r>
            <a:r>
              <a:rPr lang="ko-KR" altLang="en-US" u="sng" dirty="0"/>
              <a:t>지도 </a:t>
            </a:r>
            <a:r>
              <a:rPr lang="en-US" altLang="ko-KR" u="sng" dirty="0"/>
              <a:t>API) </a:t>
            </a:r>
          </a:p>
          <a:p>
            <a:r>
              <a:rPr lang="en-US" altLang="ko-KR" dirty="0"/>
              <a:t>    - </a:t>
            </a:r>
            <a:r>
              <a:rPr lang="ko-KR" altLang="en-US" u="sng" dirty="0"/>
              <a:t>주문내역 조회</a:t>
            </a:r>
            <a:r>
              <a:rPr lang="en-US" altLang="ko-KR" u="sng" dirty="0"/>
              <a:t>(</a:t>
            </a:r>
            <a:r>
              <a:rPr lang="ko-KR" altLang="en-US" u="sng" dirty="0"/>
              <a:t>캘린더 </a:t>
            </a:r>
            <a:r>
              <a:rPr lang="en-US" altLang="ko-KR" u="sng" dirty="0"/>
              <a:t>API)</a:t>
            </a:r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u="sng" dirty="0"/>
              <a:t>경매장</a:t>
            </a:r>
            <a:r>
              <a:rPr lang="en-US" altLang="ko-KR" u="sng" dirty="0"/>
              <a:t>&amp;</a:t>
            </a:r>
            <a:r>
              <a:rPr lang="ko-KR" altLang="en-US" u="sng" dirty="0"/>
              <a:t>쇼핑몰 공통기능</a:t>
            </a:r>
            <a:endParaRPr lang="en-US" altLang="ko-KR" u="sng" dirty="0"/>
          </a:p>
          <a:p>
            <a:r>
              <a:rPr lang="en-US" altLang="ko-KR" dirty="0"/>
              <a:t>     - </a:t>
            </a:r>
            <a:r>
              <a:rPr lang="ko-KR" altLang="en-US" dirty="0"/>
              <a:t>언어선택</a:t>
            </a:r>
            <a:endParaRPr lang="en-US" altLang="ko-KR" dirty="0"/>
          </a:p>
          <a:p>
            <a:r>
              <a:rPr lang="en-US" altLang="ko-KR" dirty="0"/>
              <a:t>     - </a:t>
            </a:r>
            <a:r>
              <a:rPr lang="ko-KR" altLang="en-US" dirty="0"/>
              <a:t>통합검색</a:t>
            </a:r>
            <a:endParaRPr lang="en-US" altLang="ko-KR" dirty="0"/>
          </a:p>
          <a:p>
            <a:r>
              <a:rPr lang="en-US" altLang="ko-KR" dirty="0"/>
              <a:t>     - </a:t>
            </a:r>
            <a:r>
              <a:rPr lang="ko-KR" altLang="en-US" dirty="0"/>
              <a:t>앵커</a:t>
            </a:r>
            <a:endParaRPr lang="en-US" altLang="ko-KR" dirty="0"/>
          </a:p>
          <a:p>
            <a:r>
              <a:rPr lang="en-US" altLang="ko-KR" dirty="0"/>
              <a:t>     - </a:t>
            </a:r>
            <a:r>
              <a:rPr lang="ko-KR" altLang="en-US" dirty="0" err="1"/>
              <a:t>무한스크롤</a:t>
            </a:r>
            <a:endParaRPr lang="en-US" altLang="ko-KR" dirty="0"/>
          </a:p>
          <a:p>
            <a:r>
              <a:rPr lang="en-US" altLang="ko-KR" dirty="0"/>
              <a:t>     - </a:t>
            </a:r>
            <a:r>
              <a:rPr lang="ko-KR" altLang="en-US" dirty="0" err="1"/>
              <a:t>상품평</a:t>
            </a:r>
            <a:endParaRPr lang="en-US" altLang="ko-KR" dirty="0"/>
          </a:p>
          <a:p>
            <a:r>
              <a:rPr lang="en-US" altLang="ko-KR" dirty="0"/>
              <a:t>     - </a:t>
            </a:r>
            <a:r>
              <a:rPr lang="ko-KR" altLang="en-US" dirty="0"/>
              <a:t>판매자의 다른 판매물품 조회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BAE42E-7C1D-462C-815E-620CA58DA468}"/>
              </a:ext>
            </a:extLst>
          </p:cNvPr>
          <p:cNvSpPr txBox="1"/>
          <p:nvPr/>
        </p:nvSpPr>
        <p:spPr>
          <a:xfrm>
            <a:off x="7439085" y="2917249"/>
            <a:ext cx="29466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</a:t>
            </a:r>
            <a:r>
              <a:rPr lang="ko-KR" altLang="en-US" dirty="0"/>
              <a:t>고객센터</a:t>
            </a:r>
            <a:endParaRPr lang="en-US" altLang="ko-KR" dirty="0"/>
          </a:p>
          <a:p>
            <a:r>
              <a:rPr lang="en-US" altLang="ko-KR" dirty="0"/>
              <a:t>  -  </a:t>
            </a:r>
            <a:r>
              <a:rPr lang="ko-KR" altLang="en-US" dirty="0"/>
              <a:t>문의하기</a:t>
            </a:r>
            <a:endParaRPr lang="en-US" altLang="ko-KR" dirty="0"/>
          </a:p>
          <a:p>
            <a:r>
              <a:rPr lang="en-US" altLang="ko-KR" dirty="0"/>
              <a:t>  -  1:1</a:t>
            </a:r>
            <a:r>
              <a:rPr lang="ko-KR" altLang="en-US" dirty="0"/>
              <a:t> 채팅문의</a:t>
            </a:r>
            <a:r>
              <a:rPr lang="en-US" altLang="ko-KR" dirty="0"/>
              <a:t>(</a:t>
            </a:r>
            <a:r>
              <a:rPr lang="ko-KR" altLang="en-US" dirty="0"/>
              <a:t>채팅 </a:t>
            </a:r>
            <a:r>
              <a:rPr lang="en-US" altLang="ko-KR" dirty="0"/>
              <a:t>API)</a:t>
            </a:r>
          </a:p>
        </p:txBody>
      </p:sp>
    </p:spTree>
    <p:extLst>
      <p:ext uri="{BB962C8B-B14F-4D97-AF65-F5344CB8AC3E}">
        <p14:creationId xmlns:p14="http://schemas.microsoft.com/office/powerpoint/2010/main" val="25385724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2B4A5AB-1343-469C-9832-1DF6BE87961F}"/>
              </a:ext>
            </a:extLst>
          </p:cNvPr>
          <p:cNvSpPr txBox="1"/>
          <p:nvPr/>
        </p:nvSpPr>
        <p:spPr>
          <a:xfrm>
            <a:off x="4103211" y="3167390"/>
            <a:ext cx="3985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THE END OF THE PAGE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85956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7484219-1822-46A9-8C8B-2A93926DF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266" y="746982"/>
            <a:ext cx="7417147" cy="572670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FBD8CD5-A720-434A-949B-EFB5E1BF303F}"/>
              </a:ext>
            </a:extLst>
          </p:cNvPr>
          <p:cNvSpPr/>
          <p:nvPr/>
        </p:nvSpPr>
        <p:spPr>
          <a:xfrm flipV="1">
            <a:off x="6847840" y="1375323"/>
            <a:ext cx="3708574" cy="3434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0608C894-408A-4195-B23E-0A05EE4CA525}"/>
              </a:ext>
            </a:extLst>
          </p:cNvPr>
          <p:cNvSpPr/>
          <p:nvPr/>
        </p:nvSpPr>
        <p:spPr>
          <a:xfrm>
            <a:off x="8658013" y="2487310"/>
            <a:ext cx="2097558" cy="943462"/>
          </a:xfrm>
          <a:prstGeom prst="wedgeRectCallout">
            <a:avLst>
              <a:gd name="adj1" fmla="val -63853"/>
              <a:gd name="adj2" fmla="val 2886"/>
            </a:avLst>
          </a:prstGeom>
          <a:solidFill>
            <a:srgbClr val="06BAB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소셜 </a:t>
            </a:r>
            <a:r>
              <a:rPr lang="ko-KR" altLang="en-US" dirty="0" err="1"/>
              <a:t>어카운트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CEDD8A-A47F-4410-88AD-7A23C9BA65B9}"/>
              </a:ext>
            </a:extLst>
          </p:cNvPr>
          <p:cNvSpPr txBox="1"/>
          <p:nvPr/>
        </p:nvSpPr>
        <p:spPr>
          <a:xfrm>
            <a:off x="471419" y="964046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•</a:t>
            </a:r>
            <a:r>
              <a:rPr lang="ko-KR" altLang="en-US" dirty="0"/>
              <a:t> 소셜 회원가입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BB6A44-6387-4EBC-8418-0E13B11C02C3}"/>
              </a:ext>
            </a:extLst>
          </p:cNvPr>
          <p:cNvSpPr txBox="1"/>
          <p:nvPr/>
        </p:nvSpPr>
        <p:spPr>
          <a:xfrm>
            <a:off x="217083" y="130309"/>
            <a:ext cx="26324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u="sng" dirty="0"/>
              <a:t>1.</a:t>
            </a:r>
            <a:r>
              <a:rPr lang="ko-KR" altLang="en-US" sz="2000" b="1" u="sng" dirty="0"/>
              <a:t> 회원정보 관리기능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0B46CAA-DA8B-4883-826D-D44C1DB976F3}"/>
              </a:ext>
            </a:extLst>
          </p:cNvPr>
          <p:cNvSpPr/>
          <p:nvPr/>
        </p:nvSpPr>
        <p:spPr>
          <a:xfrm>
            <a:off x="471419" y="2487310"/>
            <a:ext cx="4437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소셜 사이트 </a:t>
            </a:r>
            <a:r>
              <a:rPr lang="en-US" altLang="ko-KR" dirty="0"/>
              <a:t>API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활용하여 회원가입 </a:t>
            </a:r>
          </a:p>
        </p:txBody>
      </p:sp>
    </p:spTree>
    <p:extLst>
      <p:ext uri="{BB962C8B-B14F-4D97-AF65-F5344CB8AC3E}">
        <p14:creationId xmlns:p14="http://schemas.microsoft.com/office/powerpoint/2010/main" val="2155519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3800B865-B0BC-4940-8A59-5F36C4AC4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144" y="705342"/>
            <a:ext cx="5870260" cy="586536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14DECBB-D03D-491F-A1DD-6EA0EEA9CCFD}"/>
              </a:ext>
            </a:extLst>
          </p:cNvPr>
          <p:cNvSpPr/>
          <p:nvPr/>
        </p:nvSpPr>
        <p:spPr>
          <a:xfrm flipV="1">
            <a:off x="3542144" y="3279012"/>
            <a:ext cx="5744096" cy="2288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D8F8BE-40C3-478E-90E6-A69D90DD11F8}"/>
              </a:ext>
            </a:extLst>
          </p:cNvPr>
          <p:cNvSpPr txBox="1"/>
          <p:nvPr/>
        </p:nvSpPr>
        <p:spPr>
          <a:xfrm>
            <a:off x="471419" y="2955847"/>
            <a:ext cx="2691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게시판 형식으로 구현</a:t>
            </a:r>
            <a:endParaRPr lang="en-US" altLang="ko-KR" dirty="0"/>
          </a:p>
          <a:p>
            <a:r>
              <a:rPr lang="en-US" altLang="ko-KR" dirty="0"/>
              <a:t>   (CRUD </a:t>
            </a:r>
            <a:r>
              <a:rPr lang="ko-KR" altLang="en-US" dirty="0"/>
              <a:t>기능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0D56F8-C793-4660-A8A2-5369E33B2EC4}"/>
              </a:ext>
            </a:extLst>
          </p:cNvPr>
          <p:cNvSpPr txBox="1"/>
          <p:nvPr/>
        </p:nvSpPr>
        <p:spPr>
          <a:xfrm>
            <a:off x="8221276" y="2448015"/>
            <a:ext cx="33457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((</a:t>
            </a:r>
            <a:r>
              <a:rPr lang="ko-KR" altLang="en-US" sz="1600" b="1" dirty="0"/>
              <a:t>부가기능</a:t>
            </a:r>
            <a:r>
              <a:rPr lang="en-US" altLang="ko-KR" sz="1600" b="1" dirty="0"/>
              <a:t>))</a:t>
            </a:r>
          </a:p>
          <a:p>
            <a:r>
              <a:rPr lang="ko-KR" altLang="en-US" sz="1600" dirty="0"/>
              <a:t>포트폴리오 인기순위 투표를 통한 </a:t>
            </a:r>
            <a:endParaRPr lang="en-US" altLang="ko-KR" sz="1600" dirty="0"/>
          </a:p>
          <a:p>
            <a:r>
              <a:rPr lang="ko-KR" altLang="en-US" sz="1600" dirty="0"/>
              <a:t>이달의 포트폴리오 선정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7D2BC-F120-4BCE-AF29-9E83A9EFD2EF}"/>
              </a:ext>
            </a:extLst>
          </p:cNvPr>
          <p:cNvSpPr txBox="1"/>
          <p:nvPr/>
        </p:nvSpPr>
        <p:spPr>
          <a:xfrm>
            <a:off x="471419" y="964046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•</a:t>
            </a:r>
            <a:r>
              <a:rPr lang="ko-KR" altLang="en-US" dirty="0"/>
              <a:t> 포트폴리오 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14FFEF-174B-464E-9875-6078D3E674E8}"/>
              </a:ext>
            </a:extLst>
          </p:cNvPr>
          <p:cNvSpPr txBox="1"/>
          <p:nvPr/>
        </p:nvSpPr>
        <p:spPr>
          <a:xfrm>
            <a:off x="217083" y="130309"/>
            <a:ext cx="4350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u="sng" dirty="0"/>
              <a:t>2.</a:t>
            </a:r>
            <a:r>
              <a:rPr lang="ko-KR" altLang="en-US" sz="2000" b="1" u="sng" dirty="0"/>
              <a:t> 포트폴리오 및 채용정보 관리기능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BB3DD7-3BC0-4AC3-A31A-E662697AEE85}"/>
              </a:ext>
            </a:extLst>
          </p:cNvPr>
          <p:cNvSpPr txBox="1"/>
          <p:nvPr/>
        </p:nvSpPr>
        <p:spPr>
          <a:xfrm>
            <a:off x="471419" y="1397673"/>
            <a:ext cx="1709122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ko-KR" altLang="en-US" dirty="0"/>
              <a:t>웹디자인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ko-KR" altLang="en-US" dirty="0"/>
              <a:t>시각디자인 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ko-KR" altLang="en-US" dirty="0"/>
              <a:t>영상디자인</a:t>
            </a:r>
          </a:p>
        </p:txBody>
      </p:sp>
    </p:spTree>
    <p:extLst>
      <p:ext uri="{BB962C8B-B14F-4D97-AF65-F5344CB8AC3E}">
        <p14:creationId xmlns:p14="http://schemas.microsoft.com/office/powerpoint/2010/main" val="3521154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32C7010-48C7-44AC-A927-03A12BAF8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760" y="716280"/>
            <a:ext cx="5816600" cy="58166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038140D-35BD-45BF-AF0C-2C428A3950B0}"/>
              </a:ext>
            </a:extLst>
          </p:cNvPr>
          <p:cNvSpPr/>
          <p:nvPr/>
        </p:nvSpPr>
        <p:spPr>
          <a:xfrm flipV="1">
            <a:off x="3613506" y="1083910"/>
            <a:ext cx="2472334" cy="2368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15218968-1C4E-4BB6-B16C-318E773279AF}"/>
              </a:ext>
            </a:extLst>
          </p:cNvPr>
          <p:cNvSpPr/>
          <p:nvPr/>
        </p:nvSpPr>
        <p:spPr>
          <a:xfrm>
            <a:off x="6485797" y="1083910"/>
            <a:ext cx="1460051" cy="490880"/>
          </a:xfrm>
          <a:prstGeom prst="wedgeRectCallout">
            <a:avLst>
              <a:gd name="adj1" fmla="val -63853"/>
              <a:gd name="adj2" fmla="val 2886"/>
            </a:avLst>
          </a:prstGeom>
          <a:solidFill>
            <a:srgbClr val="06BAB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mouseover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49C2C6-FC3F-4913-B487-EF8A8385C076}"/>
              </a:ext>
            </a:extLst>
          </p:cNvPr>
          <p:cNvSpPr/>
          <p:nvPr/>
        </p:nvSpPr>
        <p:spPr>
          <a:xfrm flipV="1">
            <a:off x="8977986" y="6184230"/>
            <a:ext cx="379374" cy="348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B4A1DD-B97B-4957-ABAA-2AEE979AB916}"/>
              </a:ext>
            </a:extLst>
          </p:cNvPr>
          <p:cNvSpPr txBox="1"/>
          <p:nvPr/>
        </p:nvSpPr>
        <p:spPr>
          <a:xfrm>
            <a:off x="471419" y="2955847"/>
            <a:ext cx="2691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게시판 형식으로 구현</a:t>
            </a:r>
            <a:endParaRPr lang="en-US" altLang="ko-KR" dirty="0"/>
          </a:p>
          <a:p>
            <a:r>
              <a:rPr lang="en-US" altLang="ko-KR" dirty="0"/>
              <a:t>   (CRUD </a:t>
            </a:r>
            <a:r>
              <a:rPr lang="ko-KR" altLang="en-US" dirty="0"/>
              <a:t>기능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6F1075-124E-4B21-8C50-980D1BF10D0B}"/>
              </a:ext>
            </a:extLst>
          </p:cNvPr>
          <p:cNvSpPr txBox="1"/>
          <p:nvPr/>
        </p:nvSpPr>
        <p:spPr>
          <a:xfrm>
            <a:off x="471419" y="964046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•</a:t>
            </a:r>
            <a:r>
              <a:rPr lang="ko-KR" altLang="en-US" dirty="0"/>
              <a:t> 포트폴리오 관리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D47D7E-F46A-4060-8C0E-A27D697C95E6}"/>
              </a:ext>
            </a:extLst>
          </p:cNvPr>
          <p:cNvSpPr txBox="1"/>
          <p:nvPr/>
        </p:nvSpPr>
        <p:spPr>
          <a:xfrm>
            <a:off x="217083" y="130309"/>
            <a:ext cx="4350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u="sng" dirty="0"/>
              <a:t>2.</a:t>
            </a:r>
            <a:r>
              <a:rPr lang="ko-KR" altLang="en-US" sz="2000" b="1" u="sng" dirty="0"/>
              <a:t> 포트폴리오 및 채용정보 관리기능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D02B22-1D39-4FB6-BD97-8E788168B46B}"/>
              </a:ext>
            </a:extLst>
          </p:cNvPr>
          <p:cNvSpPr txBox="1"/>
          <p:nvPr/>
        </p:nvSpPr>
        <p:spPr>
          <a:xfrm>
            <a:off x="471419" y="1397673"/>
            <a:ext cx="1709122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ko-KR" altLang="en-US" dirty="0"/>
              <a:t>웹디자인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ko-KR" altLang="en-US" dirty="0"/>
              <a:t>시각디자인 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ko-KR" altLang="en-US" dirty="0"/>
              <a:t>영상디자인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B0F96D-3256-43B2-8506-35F4C19BAA18}"/>
              </a:ext>
            </a:extLst>
          </p:cNvPr>
          <p:cNvSpPr txBox="1"/>
          <p:nvPr/>
        </p:nvSpPr>
        <p:spPr>
          <a:xfrm>
            <a:off x="8977986" y="5556945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((</a:t>
            </a:r>
            <a:r>
              <a:rPr lang="ko-KR" altLang="en-US" sz="1600" b="1" dirty="0"/>
              <a:t>부가기능</a:t>
            </a:r>
            <a:r>
              <a:rPr lang="en-US" altLang="ko-KR" sz="1600" b="1" dirty="0"/>
              <a:t>))</a:t>
            </a:r>
          </a:p>
          <a:p>
            <a:r>
              <a:rPr lang="ko-KR" altLang="en-US" sz="1600" dirty="0"/>
              <a:t>앵커 적용</a:t>
            </a:r>
          </a:p>
        </p:txBody>
      </p:sp>
    </p:spTree>
    <p:extLst>
      <p:ext uri="{BB962C8B-B14F-4D97-AF65-F5344CB8AC3E}">
        <p14:creationId xmlns:p14="http://schemas.microsoft.com/office/powerpoint/2010/main" val="1754505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08B8E84E-5305-477B-9AF0-1288CFDE8E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15"/>
          <a:stretch/>
        </p:blipFill>
        <p:spPr>
          <a:xfrm>
            <a:off x="3776377" y="701040"/>
            <a:ext cx="5703368" cy="5842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0805DC-89CC-4AB9-88FB-32747FE21AD1}"/>
              </a:ext>
            </a:extLst>
          </p:cNvPr>
          <p:cNvSpPr txBox="1"/>
          <p:nvPr/>
        </p:nvSpPr>
        <p:spPr>
          <a:xfrm>
            <a:off x="471419" y="3759541"/>
            <a:ext cx="2691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게시판 형식으로 구현</a:t>
            </a:r>
            <a:endParaRPr lang="en-US" altLang="ko-KR" dirty="0"/>
          </a:p>
          <a:p>
            <a:r>
              <a:rPr lang="en-US" altLang="ko-KR" dirty="0"/>
              <a:t>   (CRUD </a:t>
            </a:r>
            <a:r>
              <a:rPr lang="ko-KR" altLang="en-US" dirty="0"/>
              <a:t>기능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547BA4-E8AE-4266-A298-86E264E20953}"/>
              </a:ext>
            </a:extLst>
          </p:cNvPr>
          <p:cNvSpPr txBox="1"/>
          <p:nvPr/>
        </p:nvSpPr>
        <p:spPr>
          <a:xfrm>
            <a:off x="471419" y="964046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•</a:t>
            </a:r>
            <a:r>
              <a:rPr lang="ko-KR" altLang="en-US" dirty="0"/>
              <a:t> 채용정보 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73116A-A8DF-4019-9EA5-C9E39B62D840}"/>
              </a:ext>
            </a:extLst>
          </p:cNvPr>
          <p:cNvSpPr txBox="1"/>
          <p:nvPr/>
        </p:nvSpPr>
        <p:spPr>
          <a:xfrm>
            <a:off x="217083" y="130309"/>
            <a:ext cx="4350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u="sng" dirty="0"/>
              <a:t>2.</a:t>
            </a:r>
            <a:r>
              <a:rPr lang="ko-KR" altLang="en-US" sz="2000" b="1" u="sng" dirty="0"/>
              <a:t> 포트폴리오 및 채용정보 관리기능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E3AFEA-7096-41B9-BAF9-72406C1416A1}"/>
              </a:ext>
            </a:extLst>
          </p:cNvPr>
          <p:cNvSpPr txBox="1"/>
          <p:nvPr/>
        </p:nvSpPr>
        <p:spPr>
          <a:xfrm>
            <a:off x="471419" y="1397673"/>
            <a:ext cx="1165704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ko-KR" altLang="en-US" dirty="0"/>
              <a:t>지역별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ko-KR" altLang="en-US" dirty="0"/>
              <a:t>산업별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ko-KR" altLang="en-US" dirty="0"/>
              <a:t>기업별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ko-KR" altLang="en-US" dirty="0" err="1"/>
              <a:t>직무별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8960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BF6AC768-D0E3-4EAA-973C-3DEA85B79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871" y="903257"/>
            <a:ext cx="6101849" cy="5504072"/>
          </a:xfrm>
          <a:prstGeom prst="rect">
            <a:avLst/>
          </a:prstGeom>
        </p:spPr>
      </p:pic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E8A5D3B9-237F-497D-8D9E-9F1A8397AC78}"/>
              </a:ext>
            </a:extLst>
          </p:cNvPr>
          <p:cNvSpPr/>
          <p:nvPr/>
        </p:nvSpPr>
        <p:spPr>
          <a:xfrm>
            <a:off x="7418489" y="2664227"/>
            <a:ext cx="1959016" cy="452586"/>
          </a:xfrm>
          <a:prstGeom prst="wedgeRectCallout">
            <a:avLst>
              <a:gd name="adj1" fmla="val -40920"/>
              <a:gd name="adj2" fmla="val 98985"/>
            </a:avLst>
          </a:prstGeom>
          <a:solidFill>
            <a:srgbClr val="06BAB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지도 </a:t>
            </a:r>
            <a:r>
              <a:rPr lang="en-US" altLang="ko-KR" sz="1200" dirty="0">
                <a:solidFill>
                  <a:schemeClr val="tx1"/>
                </a:solidFill>
              </a:rPr>
              <a:t>API (</a:t>
            </a:r>
            <a:r>
              <a:rPr lang="ko-KR" altLang="en-US" sz="1200" dirty="0">
                <a:solidFill>
                  <a:schemeClr val="tx1"/>
                </a:solidFill>
              </a:rPr>
              <a:t>회사 주소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01F32A-39C5-4C52-BA8A-7B4BA9371393}"/>
              </a:ext>
            </a:extLst>
          </p:cNvPr>
          <p:cNvSpPr txBox="1"/>
          <p:nvPr/>
        </p:nvSpPr>
        <p:spPr>
          <a:xfrm>
            <a:off x="471419" y="964046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•</a:t>
            </a:r>
            <a:r>
              <a:rPr lang="ko-KR" altLang="en-US" dirty="0"/>
              <a:t> 채용정보 관리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59F744-2ED3-4512-A0C0-029997DD8E9B}"/>
              </a:ext>
            </a:extLst>
          </p:cNvPr>
          <p:cNvSpPr txBox="1"/>
          <p:nvPr/>
        </p:nvSpPr>
        <p:spPr>
          <a:xfrm>
            <a:off x="217083" y="130309"/>
            <a:ext cx="4350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u="sng" dirty="0"/>
              <a:t>2.</a:t>
            </a:r>
            <a:r>
              <a:rPr lang="ko-KR" altLang="en-US" sz="2000" b="1" u="sng" dirty="0"/>
              <a:t> 포트폴리오 및 채용정보 관리기능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7E4EBC-6D5D-422E-B8D6-C0731B6FD458}"/>
              </a:ext>
            </a:extLst>
          </p:cNvPr>
          <p:cNvSpPr txBox="1"/>
          <p:nvPr/>
        </p:nvSpPr>
        <p:spPr>
          <a:xfrm>
            <a:off x="471419" y="1397673"/>
            <a:ext cx="2252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ko-KR" altLang="en-US" dirty="0"/>
              <a:t>회사 위치를 표시</a:t>
            </a:r>
            <a:endParaRPr lang="en-US" altLang="ko-KR" dirty="0"/>
          </a:p>
          <a:p>
            <a:pPr>
              <a:buClr>
                <a:srgbClr val="7030A0"/>
              </a:buClr>
            </a:pPr>
            <a:r>
              <a:rPr lang="en-US" altLang="ko-KR" dirty="0"/>
              <a:t>    (</a:t>
            </a:r>
            <a:r>
              <a:rPr lang="ko-KR" altLang="en-US" dirty="0"/>
              <a:t>지도 </a:t>
            </a:r>
            <a:r>
              <a:rPr lang="en-US" altLang="ko-KR" dirty="0"/>
              <a:t>API)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2258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</TotalTime>
  <Words>905</Words>
  <Application>Microsoft Office PowerPoint</Application>
  <PresentationFormat>와이드스크린</PresentationFormat>
  <Paragraphs>244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0" baseType="lpstr">
      <vt:lpstr>Consolas</vt:lpstr>
      <vt:lpstr>HY나무B</vt:lpstr>
      <vt:lpstr>Arial</vt:lpstr>
      <vt:lpstr>Wingdings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송율리아</dc:creator>
  <cp:lastModifiedBy>국대 문</cp:lastModifiedBy>
  <cp:revision>155</cp:revision>
  <dcterms:created xsi:type="dcterms:W3CDTF">2020-03-08T02:19:17Z</dcterms:created>
  <dcterms:modified xsi:type="dcterms:W3CDTF">2020-03-09T15:11:13Z</dcterms:modified>
</cp:coreProperties>
</file>